
<file path=[Content_Types].xml><?xml version="1.0" encoding="utf-8"?>
<Types xmlns="http://schemas.openxmlformats.org/package/2006/content-types">
  <Default Extension="xml" ContentType="application/xml"/>
  <Default Extension="MOV" ContentType="video/quicktime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738" r:id="rId4"/>
  </p:sldMasterIdLst>
  <p:notesMasterIdLst>
    <p:notesMasterId r:id="rId37"/>
  </p:notesMasterIdLst>
  <p:handoutMasterIdLst>
    <p:handoutMasterId r:id="rId38"/>
  </p:handoutMasterIdLst>
  <p:sldIdLst>
    <p:sldId id="267" r:id="rId5"/>
    <p:sldId id="268" r:id="rId6"/>
    <p:sldId id="282" r:id="rId7"/>
    <p:sldId id="284" r:id="rId8"/>
    <p:sldId id="306" r:id="rId9"/>
    <p:sldId id="305" r:id="rId10"/>
    <p:sldId id="279" r:id="rId11"/>
    <p:sldId id="281" r:id="rId12"/>
    <p:sldId id="286" r:id="rId13"/>
    <p:sldId id="287" r:id="rId14"/>
    <p:sldId id="272" r:id="rId15"/>
    <p:sldId id="299" r:id="rId16"/>
    <p:sldId id="313" r:id="rId17"/>
    <p:sldId id="309" r:id="rId18"/>
    <p:sldId id="312" r:id="rId19"/>
    <p:sldId id="289" r:id="rId20"/>
    <p:sldId id="293" r:id="rId21"/>
    <p:sldId id="322" r:id="rId22"/>
    <p:sldId id="315" r:id="rId23"/>
    <p:sldId id="295" r:id="rId24"/>
    <p:sldId id="314" r:id="rId25"/>
    <p:sldId id="311" r:id="rId26"/>
    <p:sldId id="283" r:id="rId27"/>
    <p:sldId id="304" r:id="rId28"/>
    <p:sldId id="277" r:id="rId29"/>
    <p:sldId id="310" r:id="rId30"/>
    <p:sldId id="317" r:id="rId31"/>
    <p:sldId id="319" r:id="rId32"/>
    <p:sldId id="318" r:id="rId33"/>
    <p:sldId id="320" r:id="rId34"/>
    <p:sldId id="321" r:id="rId35"/>
    <p:sldId id="323" r:id="rId3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463" autoAdjust="0"/>
    <p:restoredTop sz="89024" autoAdjust="0"/>
  </p:normalViewPr>
  <p:slideViewPr>
    <p:cSldViewPr snapToGrid="0">
      <p:cViewPr>
        <p:scale>
          <a:sx n="110" d="100"/>
          <a:sy n="110" d="100"/>
        </p:scale>
        <p:origin x="296" y="25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82" d="100"/>
          <a:sy n="82" d="100"/>
        </p:scale>
        <p:origin x="385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9" Type="http://schemas.openxmlformats.org/officeDocument/2006/relationships/slide" Target="slides/slide5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37" Type="http://schemas.openxmlformats.org/officeDocument/2006/relationships/notesMaster" Target="notesMasters/notesMaster1.xml"/><Relationship Id="rId38" Type="http://schemas.openxmlformats.org/officeDocument/2006/relationships/handoutMaster" Target="handoutMasters/handoutMaster1.xml"/><Relationship Id="rId39" Type="http://schemas.openxmlformats.org/officeDocument/2006/relationships/presProps" Target="presProps.xml"/><Relationship Id="rId40" Type="http://schemas.openxmlformats.org/officeDocument/2006/relationships/viewProps" Target="viewProps.xml"/><Relationship Id="rId41" Type="http://schemas.openxmlformats.org/officeDocument/2006/relationships/theme" Target="theme/theme1.xml"/><Relationship Id="rId42" Type="http://schemas.openxmlformats.org/officeDocument/2006/relationships/tableStyles" Target="tableStyles.xml"/><Relationship Id="rId43" Type="http://schemas.microsoft.com/office/2015/10/relationships/revisionInfo" Target="revisionInfo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9F48CA0-B85B-4458-AC23-3F6299AE7CF2}" type="doc">
      <dgm:prSet loTypeId="urn:microsoft.com/office/officeart/2005/8/layout/radial4" loCatId="relationship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F58074C2-62CA-4AAD-83F9-86A9EA52414A}">
      <dgm:prSet phldrT="[Text]"/>
      <dgm:spPr/>
      <dgm:t>
        <a:bodyPr/>
        <a:lstStyle/>
        <a:p>
          <a:r>
            <a:rPr lang="pt-PT" b="1" noProof="0" dirty="0"/>
            <a:t>Objetivo</a:t>
          </a:r>
          <a:r>
            <a:rPr lang="en-US" b="1" dirty="0"/>
            <a:t> Final</a:t>
          </a:r>
        </a:p>
      </dgm:t>
      <dgm:extLst>
        <a:ext uri="{E40237B7-FDA0-4F09-8148-C483321AD2D9}">
          <dgm14:cNvPr xmlns:dgm14="http://schemas.microsoft.com/office/drawing/2010/diagram" id="0" name="" title="Goal title"/>
        </a:ext>
      </dgm:extLst>
    </dgm:pt>
    <dgm:pt modelId="{E31E9712-B288-41EB-93BE-1F25BD8AADD3}" type="parTrans" cxnId="{E98F13FA-F723-4894-85E2-4F0C4C71CA7E}">
      <dgm:prSet/>
      <dgm:spPr/>
      <dgm:t>
        <a:bodyPr/>
        <a:lstStyle/>
        <a:p>
          <a:endParaRPr lang="en-US" b="1"/>
        </a:p>
      </dgm:t>
    </dgm:pt>
    <dgm:pt modelId="{A45342B1-59A4-4DDF-BE5E-FE6E305D033B}" type="sibTrans" cxnId="{E98F13FA-F723-4894-85E2-4F0C4C71CA7E}">
      <dgm:prSet/>
      <dgm:spPr/>
      <dgm:t>
        <a:bodyPr/>
        <a:lstStyle/>
        <a:p>
          <a:endParaRPr lang="en-US" b="1"/>
        </a:p>
      </dgm:t>
    </dgm:pt>
    <dgm:pt modelId="{82992329-2141-41AE-8498-398419F9D342}">
      <dgm:prSet phldrT="[Text]"/>
      <dgm:spPr/>
      <dgm:t>
        <a:bodyPr/>
        <a:lstStyle/>
        <a:p>
          <a:r>
            <a:rPr lang="en-US" b="1" dirty="0"/>
            <a:t>1ª </a:t>
          </a:r>
          <a:r>
            <a:rPr lang="pt-PT" b="1" noProof="0" dirty="0"/>
            <a:t>etapa</a:t>
          </a:r>
        </a:p>
      </dgm:t>
      <dgm:extLst>
        <a:ext uri="{E40237B7-FDA0-4F09-8148-C483321AD2D9}">
          <dgm14:cNvPr xmlns:dgm14="http://schemas.microsoft.com/office/drawing/2010/diagram" id="0" name="" title="Step 1 title"/>
        </a:ext>
      </dgm:extLst>
    </dgm:pt>
    <dgm:pt modelId="{E81300EC-0913-435C-965C-A88DA29AAB91}" type="parTrans" cxnId="{9F2B6E35-0DC5-44B3-A04E-3980A64C81AC}">
      <dgm:prSet/>
      <dgm:spPr/>
      <dgm:t>
        <a:bodyPr/>
        <a:lstStyle/>
        <a:p>
          <a:endParaRPr lang="en-US" b="1"/>
        </a:p>
      </dgm:t>
      <dgm:extLst>
        <a:ext uri="{E40237B7-FDA0-4F09-8148-C483321AD2D9}">
          <dgm14:cNvPr xmlns:dgm14="http://schemas.microsoft.com/office/drawing/2010/diagram" id="0" name="" title="Step 1 arrow pointing towards goal"/>
        </a:ext>
      </dgm:extLst>
    </dgm:pt>
    <dgm:pt modelId="{28E59B27-8808-4C52-B10D-E7ADC0DB3DF9}" type="sibTrans" cxnId="{9F2B6E35-0DC5-44B3-A04E-3980A64C81AC}">
      <dgm:prSet/>
      <dgm:spPr/>
      <dgm:t>
        <a:bodyPr/>
        <a:lstStyle/>
        <a:p>
          <a:endParaRPr lang="en-US" b="1"/>
        </a:p>
      </dgm:t>
    </dgm:pt>
    <dgm:pt modelId="{FC647F25-4DEC-4063-BBDD-F93B2C5E6756}">
      <dgm:prSet phldrT="[Text]"/>
      <dgm:spPr/>
      <dgm:t>
        <a:bodyPr/>
        <a:lstStyle/>
        <a:p>
          <a:r>
            <a:rPr lang="en-US" b="1" dirty="0"/>
            <a:t>2ª </a:t>
          </a:r>
          <a:r>
            <a:rPr lang="pt-PT" b="1" noProof="0" dirty="0"/>
            <a:t>etapa</a:t>
          </a:r>
        </a:p>
      </dgm:t>
      <dgm:extLst>
        <a:ext uri="{E40237B7-FDA0-4F09-8148-C483321AD2D9}">
          <dgm14:cNvPr xmlns:dgm14="http://schemas.microsoft.com/office/drawing/2010/diagram" id="0" name="" title="Step 2 title"/>
        </a:ext>
      </dgm:extLst>
    </dgm:pt>
    <dgm:pt modelId="{563D9B7B-235D-4E46-AC66-2AA43E9B3579}" type="parTrans" cxnId="{3483F096-B4B7-45D9-8948-50950B9FE6AE}">
      <dgm:prSet/>
      <dgm:spPr/>
      <dgm:t>
        <a:bodyPr/>
        <a:lstStyle/>
        <a:p>
          <a:endParaRPr lang="en-US" b="1"/>
        </a:p>
      </dgm:t>
      <dgm:extLst>
        <a:ext uri="{E40237B7-FDA0-4F09-8148-C483321AD2D9}">
          <dgm14:cNvPr xmlns:dgm14="http://schemas.microsoft.com/office/drawing/2010/diagram" id="0" name="" title="Step 2 arrow pointing towards goal"/>
        </a:ext>
      </dgm:extLst>
    </dgm:pt>
    <dgm:pt modelId="{22BFA187-88E4-4EBC-A0B9-A88562F9E4C1}" type="sibTrans" cxnId="{3483F096-B4B7-45D9-8948-50950B9FE6AE}">
      <dgm:prSet/>
      <dgm:spPr/>
      <dgm:t>
        <a:bodyPr/>
        <a:lstStyle/>
        <a:p>
          <a:endParaRPr lang="en-US" b="1"/>
        </a:p>
      </dgm:t>
    </dgm:pt>
    <dgm:pt modelId="{8BE2605C-7CE8-47DB-BB7C-9F8E7BE3F109}" type="pres">
      <dgm:prSet presAssocID="{A9F48CA0-B85B-4458-AC23-3F6299AE7CF2}" presName="cycle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54833DC-B2E9-4EC4-BE29-567E27AFFCE9}" type="pres">
      <dgm:prSet presAssocID="{F58074C2-62CA-4AAD-83F9-86A9EA52414A}" presName="centerShape" presStyleLbl="node0" presStyleIdx="0" presStyleCnt="1"/>
      <dgm:spPr/>
      <dgm:t>
        <a:bodyPr/>
        <a:lstStyle/>
        <a:p>
          <a:endParaRPr lang="en-US"/>
        </a:p>
      </dgm:t>
    </dgm:pt>
    <dgm:pt modelId="{4D690ADA-31A3-4F28-885A-28DF5F103706}" type="pres">
      <dgm:prSet presAssocID="{E81300EC-0913-435C-965C-A88DA29AAB91}" presName="parTrans" presStyleLbl="bgSibTrans2D1" presStyleIdx="0" presStyleCnt="2"/>
      <dgm:spPr/>
      <dgm:t>
        <a:bodyPr/>
        <a:lstStyle/>
        <a:p>
          <a:endParaRPr lang="en-US"/>
        </a:p>
      </dgm:t>
    </dgm:pt>
    <dgm:pt modelId="{67EBB65A-7257-412C-8654-2A5DF0F53D96}" type="pres">
      <dgm:prSet presAssocID="{82992329-2141-41AE-8498-398419F9D342}" presName="node" presStyleLbl="node1" presStyleIdx="0" presStyleCnt="2" custRadScaleRad="130584" custRadScaleInc="-966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AB706A7-02C1-46A2-A98B-CDFA489A87FB}" type="pres">
      <dgm:prSet presAssocID="{563D9B7B-235D-4E46-AC66-2AA43E9B3579}" presName="parTrans" presStyleLbl="bgSibTrans2D1" presStyleIdx="1" presStyleCnt="2"/>
      <dgm:spPr/>
      <dgm:t>
        <a:bodyPr/>
        <a:lstStyle/>
        <a:p>
          <a:endParaRPr lang="en-US"/>
        </a:p>
      </dgm:t>
    </dgm:pt>
    <dgm:pt modelId="{8F193061-2615-45BA-B6B6-82880A2F8A5A}" type="pres">
      <dgm:prSet presAssocID="{FC647F25-4DEC-4063-BBDD-F93B2C5E6756}" presName="node" presStyleLbl="node1" presStyleIdx="1" presStyleCnt="2" custRadScaleRad="100792" custRadScaleInc="-70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B315826-3E89-4E42-A2B3-0F88EB19A4BF}" type="presOf" srcId="{FC647F25-4DEC-4063-BBDD-F93B2C5E6756}" destId="{8F193061-2615-45BA-B6B6-82880A2F8A5A}" srcOrd="0" destOrd="0" presId="urn:microsoft.com/office/officeart/2005/8/layout/radial4"/>
    <dgm:cxn modelId="{4E969D60-AF1F-4218-B708-EB0EE4D212B8}" type="presOf" srcId="{F58074C2-62CA-4AAD-83F9-86A9EA52414A}" destId="{554833DC-B2E9-4EC4-BE29-567E27AFFCE9}" srcOrd="0" destOrd="0" presId="urn:microsoft.com/office/officeart/2005/8/layout/radial4"/>
    <dgm:cxn modelId="{9F2B6E35-0DC5-44B3-A04E-3980A64C81AC}" srcId="{F58074C2-62CA-4AAD-83F9-86A9EA52414A}" destId="{82992329-2141-41AE-8498-398419F9D342}" srcOrd="0" destOrd="0" parTransId="{E81300EC-0913-435C-965C-A88DA29AAB91}" sibTransId="{28E59B27-8808-4C52-B10D-E7ADC0DB3DF9}"/>
    <dgm:cxn modelId="{932026CF-9B1D-4A1F-8144-B8D0F3156DF8}" type="presOf" srcId="{E81300EC-0913-435C-965C-A88DA29AAB91}" destId="{4D690ADA-31A3-4F28-885A-28DF5F103706}" srcOrd="0" destOrd="0" presId="urn:microsoft.com/office/officeart/2005/8/layout/radial4"/>
    <dgm:cxn modelId="{B73C5330-B946-4B0F-B510-966692B2589E}" type="presOf" srcId="{563D9B7B-235D-4E46-AC66-2AA43E9B3579}" destId="{8AB706A7-02C1-46A2-A98B-CDFA489A87FB}" srcOrd="0" destOrd="0" presId="urn:microsoft.com/office/officeart/2005/8/layout/radial4"/>
    <dgm:cxn modelId="{648AEAEB-B770-4A22-9780-9D8FE6CE4B8A}" type="presOf" srcId="{A9F48CA0-B85B-4458-AC23-3F6299AE7CF2}" destId="{8BE2605C-7CE8-47DB-BB7C-9F8E7BE3F109}" srcOrd="0" destOrd="0" presId="urn:microsoft.com/office/officeart/2005/8/layout/radial4"/>
    <dgm:cxn modelId="{3483F096-B4B7-45D9-8948-50950B9FE6AE}" srcId="{F58074C2-62CA-4AAD-83F9-86A9EA52414A}" destId="{FC647F25-4DEC-4063-BBDD-F93B2C5E6756}" srcOrd="1" destOrd="0" parTransId="{563D9B7B-235D-4E46-AC66-2AA43E9B3579}" sibTransId="{22BFA187-88E4-4EBC-A0B9-A88562F9E4C1}"/>
    <dgm:cxn modelId="{E98F13FA-F723-4894-85E2-4F0C4C71CA7E}" srcId="{A9F48CA0-B85B-4458-AC23-3F6299AE7CF2}" destId="{F58074C2-62CA-4AAD-83F9-86A9EA52414A}" srcOrd="0" destOrd="0" parTransId="{E31E9712-B288-41EB-93BE-1F25BD8AADD3}" sibTransId="{A45342B1-59A4-4DDF-BE5E-FE6E305D033B}"/>
    <dgm:cxn modelId="{99C26DE9-2681-4CF8-A3E1-DA3387C2A804}" type="presOf" srcId="{82992329-2141-41AE-8498-398419F9D342}" destId="{67EBB65A-7257-412C-8654-2A5DF0F53D96}" srcOrd="0" destOrd="0" presId="urn:microsoft.com/office/officeart/2005/8/layout/radial4"/>
    <dgm:cxn modelId="{F346166C-99B2-42A8-B7DA-F269F8206A36}" type="presParOf" srcId="{8BE2605C-7CE8-47DB-BB7C-9F8E7BE3F109}" destId="{554833DC-B2E9-4EC4-BE29-567E27AFFCE9}" srcOrd="0" destOrd="0" presId="urn:microsoft.com/office/officeart/2005/8/layout/radial4"/>
    <dgm:cxn modelId="{F7B20EF6-806F-41F6-ACAB-771C266401BC}" type="presParOf" srcId="{8BE2605C-7CE8-47DB-BB7C-9F8E7BE3F109}" destId="{4D690ADA-31A3-4F28-885A-28DF5F103706}" srcOrd="1" destOrd="0" presId="urn:microsoft.com/office/officeart/2005/8/layout/radial4"/>
    <dgm:cxn modelId="{40B45B59-0328-45E1-BDF6-BAE130B2CF37}" type="presParOf" srcId="{8BE2605C-7CE8-47DB-BB7C-9F8E7BE3F109}" destId="{67EBB65A-7257-412C-8654-2A5DF0F53D96}" srcOrd="2" destOrd="0" presId="urn:microsoft.com/office/officeart/2005/8/layout/radial4"/>
    <dgm:cxn modelId="{114D25D9-FCB7-4458-A993-F86CBD4105DF}" type="presParOf" srcId="{8BE2605C-7CE8-47DB-BB7C-9F8E7BE3F109}" destId="{8AB706A7-02C1-46A2-A98B-CDFA489A87FB}" srcOrd="3" destOrd="0" presId="urn:microsoft.com/office/officeart/2005/8/layout/radial4"/>
    <dgm:cxn modelId="{ED00E59B-82A4-4DBA-89FC-A8E963887C88}" type="presParOf" srcId="{8BE2605C-7CE8-47DB-BB7C-9F8E7BE3F109}" destId="{8F193061-2615-45BA-B6B6-82880A2F8A5A}" srcOrd="4" destOrd="0" presId="urn:microsoft.com/office/officeart/2005/8/layout/radial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54833DC-B2E9-4EC4-BE29-567E27AFFCE9}">
      <dsp:nvSpPr>
        <dsp:cNvPr id="0" name=""/>
        <dsp:cNvSpPr/>
      </dsp:nvSpPr>
      <dsp:spPr>
        <a:xfrm>
          <a:off x="1984252" y="1930987"/>
          <a:ext cx="1830223" cy="1830223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PT" sz="2700" b="1" kern="1200" noProof="0" dirty="0"/>
            <a:t>Objetivo</a:t>
          </a:r>
          <a:r>
            <a:rPr lang="en-US" sz="2700" b="1" kern="1200" dirty="0"/>
            <a:t> Final</a:t>
          </a:r>
        </a:p>
      </dsp:txBody>
      <dsp:txXfrm>
        <a:off x="2252282" y="2199017"/>
        <a:ext cx="1294163" cy="1294163"/>
      </dsp:txXfrm>
    </dsp:sp>
    <dsp:sp modelId="{4D690ADA-31A3-4F28-885A-28DF5F103706}">
      <dsp:nvSpPr>
        <dsp:cNvPr id="0" name=""/>
        <dsp:cNvSpPr/>
      </dsp:nvSpPr>
      <dsp:spPr>
        <a:xfrm rot="12910467">
          <a:off x="734040" y="1581533"/>
          <a:ext cx="1482116" cy="521613"/>
        </a:xfrm>
        <a:prstGeom prst="lef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7EBB65A-7257-412C-8654-2A5DF0F53D96}">
      <dsp:nvSpPr>
        <dsp:cNvPr id="0" name=""/>
        <dsp:cNvSpPr/>
      </dsp:nvSpPr>
      <dsp:spPr>
        <a:xfrm>
          <a:off x="0" y="719956"/>
          <a:ext cx="1738712" cy="1390970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105" tIns="78105" rIns="78105" bIns="78105" numCol="1" spcCol="1270" anchor="ctr" anchorCtr="0">
          <a:noAutofit/>
        </a:bodyPr>
        <a:lstStyle/>
        <a:p>
          <a:pPr lvl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100" b="1" kern="1200" dirty="0"/>
            <a:t>1ª </a:t>
          </a:r>
          <a:r>
            <a:rPr lang="pt-PT" sz="4100" b="1" kern="1200" noProof="0" dirty="0"/>
            <a:t>etapa</a:t>
          </a:r>
        </a:p>
      </dsp:txBody>
      <dsp:txXfrm>
        <a:off x="40740" y="760696"/>
        <a:ext cx="1657232" cy="1309490"/>
      </dsp:txXfrm>
    </dsp:sp>
    <dsp:sp modelId="{8AB706A7-02C1-46A2-A98B-CDFA489A87FB}">
      <dsp:nvSpPr>
        <dsp:cNvPr id="0" name=""/>
        <dsp:cNvSpPr/>
      </dsp:nvSpPr>
      <dsp:spPr>
        <a:xfrm rot="19461714">
          <a:off x="3574023" y="1567377"/>
          <a:ext cx="1490308" cy="521613"/>
        </a:xfrm>
        <a:prstGeom prst="lef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193061-2615-45BA-B6B6-82880A2F8A5A}">
      <dsp:nvSpPr>
        <dsp:cNvPr id="0" name=""/>
        <dsp:cNvSpPr/>
      </dsp:nvSpPr>
      <dsp:spPr>
        <a:xfrm>
          <a:off x="4055418" y="698524"/>
          <a:ext cx="1738712" cy="1390970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105" tIns="78105" rIns="78105" bIns="78105" numCol="1" spcCol="1270" anchor="ctr" anchorCtr="0">
          <a:noAutofit/>
        </a:bodyPr>
        <a:lstStyle/>
        <a:p>
          <a:pPr lvl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100" b="1" kern="1200" dirty="0"/>
            <a:t>2ª </a:t>
          </a:r>
          <a:r>
            <a:rPr lang="pt-PT" sz="4100" b="1" kern="1200" noProof="0" dirty="0"/>
            <a:t>etapa</a:t>
          </a:r>
        </a:p>
      </dsp:txBody>
      <dsp:txXfrm>
        <a:off x="4096158" y="739264"/>
        <a:ext cx="1657232" cy="13094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4">
  <dgm:title val=""/>
  <dgm:desc val=""/>
  <dgm:catLst>
    <dgm:cat type="relationship" pri="1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5" srcId="1" destId="11" srcOrd="0" destOrd="0"/>
        <dgm:cxn modelId="16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0"/>
              <dgm:param type="spanAng" val="360"/>
              <dgm:param type="ctrShpMap" val="fNode"/>
            </dgm:alg>
          </dgm:if>
          <dgm:else name="Name4">
            <dgm:choose name="Name5">
              <dgm:if name="Name6" axis="ch ch" ptType="node node" st="1 1" cnt="1 0" func="cnt" op="lte" val="3">
                <dgm:alg type="cycle">
                  <dgm:param type="stAng" val="-55"/>
                  <dgm:param type="spanAng" val="110"/>
                  <dgm:param type="ctrShpMap" val="fNode"/>
                </dgm:alg>
              </dgm:if>
              <dgm:else name="Name7">
                <dgm:choose name="Name8">
                  <dgm:if name="Name9" axis="ch ch" ptType="node node" st="1 1" cnt="1 0" func="cnt" op="equ" val="4">
                    <dgm:alg type="cycle">
                      <dgm:param type="stAng" val="-75"/>
                      <dgm:param type="spanAng" val="150"/>
                      <dgm:param type="ctrShpMap" val="fNode"/>
                    </dgm:alg>
                  </dgm:if>
                  <dgm:else name="Name10">
                    <dgm:alg type="cycle">
                      <dgm:param type="stAng" val="-90"/>
                      <dgm:param type="spanAng" val="180"/>
                      <dgm:param type="ctrShpMap" val="fNode"/>
                    </dgm:alg>
                  </dgm:else>
                </dgm:choose>
              </dgm:else>
            </dgm:choose>
          </dgm:else>
        </dgm:choose>
      </dgm:if>
      <dgm:else name="Name11">
        <dgm:choose name="Name12">
          <dgm:if name="Name13" axis="ch ch" ptType="node node" st="1 1" cnt="1 0" func="cnt" op="lte" val="1">
            <dgm:alg type="cycle">
              <dgm:param type="stAng" val="0"/>
              <dgm:param type="spanAng" val="-360"/>
              <dgm:param type="ctrShpMap" val="fNode"/>
            </dgm:alg>
          </dgm:if>
          <dgm:else name="Name14">
            <dgm:choose name="Name15">
              <dgm:if name="Name16" axis="ch ch" ptType="node node" st="1 1" cnt="1 0" func="cnt" op="lte" val="3">
                <dgm:alg type="cycle">
                  <dgm:param type="stAng" val="55"/>
                  <dgm:param type="spanAng" val="-110"/>
                  <dgm:param type="ctrShpMap" val="fNode"/>
                </dgm:alg>
              </dgm:if>
              <dgm:else name="Name17">
                <dgm:choose name="Name18">
                  <dgm:if name="Name19" axis="ch ch" ptType="node node" st="1 1" cnt="1 0" func="cnt" op="equ" val="4">
                    <dgm:alg type="cycle">
                      <dgm:param type="stAng" val="75"/>
                      <dgm:param type="spanAng" val="-150"/>
                      <dgm:param type="ctrShpMap" val="fNode"/>
                    </dgm:alg>
                  </dgm:if>
                  <dgm:else name="Name20">
                    <dgm:alg type="cycle">
                      <dgm:param type="stAng" val="90"/>
                      <dgm:param type="spanAng" val="-180"/>
                      <dgm:param type="ctrShpMap" val="fNode"/>
                    </dgm:alg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fact="0.95"/>
      <dgm:constr type="h" for="ch" forName="parTrans" refType="w" refFor="ch" refForName="centerShape" fact="0.285"/>
      <dgm:constr type="sp" refType="w" refFor="ch" refForName="centerShape" op="equ" fact="0.23"/>
      <dgm:constr type="sibSp" refType="w" refFor="ch" refForName="node" fact="0.1"/>
      <dgm:constr type="primFontSz" for="ch" forName="node" op="equ"/>
    </dgm:constrLst>
    <dgm:choose name="Name21">
      <dgm:if name="Name22" axis="ch ch" ptType="node node" st="1 1" cnt="1 0" func="cnt" op="lte" val="5">
        <dgm:ruleLst>
          <dgm:rule type="w" for="ch" forName="centerShape" val="NaN" fact="0.27" max="NaN"/>
        </dgm:ruleLst>
      </dgm:if>
      <dgm:else name="Name23">
        <dgm:ruleLst>
          <dgm:rule type="w" for="ch" forName="centerShape" val="NaN" fact="0.27" max="NaN"/>
          <dgm:rule type="w" for="ch" forName="node" val="NaN" fact="0.7" max="NaN"/>
        </dgm:ruleLst>
      </dgm:else>
    </dgm:choose>
    <dgm:forEach name="Name24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  <dgm:constr type="primFontSz" val="65"/>
          <dgm:constr type="h" refType="w"/>
        </dgm:constrLst>
        <dgm:ruleLst>
          <dgm:rule type="primFontSz" val="5" fact="NaN" max="NaN"/>
        </dgm:ruleLst>
      </dgm:layoutNode>
      <dgm:forEach name="Name25" axis="ch">
        <dgm:forEach name="Name26" axis="self" ptType="parTrans">
          <dgm:layoutNode name="parTrans" styleLbl="bgSibTrans2D1">
            <dgm:alg type="conn">
              <dgm:param type="begPts" val="auto"/>
              <dgm:param type="endPts" val="ctr"/>
              <dgm:param type="endSty" val="noArr"/>
              <dgm:param type="begSty" val="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begPad" refType="connDist" fact="0.055"/>
              <dgm:constr type="endPad"/>
            </dgm:constrLst>
            <dgm:ruleLst/>
          </dgm:layoutNode>
        </dgm:forEach>
        <dgm:forEach name="Name27" axis="self" ptType="node">
          <dgm:layoutNode name="node" styleLbl="node1">
            <dgm:varLst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primFontSz" val="65"/>
              <dgm:constr type="h" refType="w" fact="0.8"/>
              <dgm:constr type="tMarg" refType="primFontSz" fact="0.15"/>
              <dgm:constr type="bMarg" refType="primFontSz" fact="0.15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591099-7EBE-4D12-B880-CCA6B38B92A6}" type="datetimeFigureOut">
              <a:rPr lang="en-US" smtClean="0"/>
              <a:t>6/29/17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A36C10-A9D4-4995-9BAF-95FBD77A724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9218282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1.jpg>
</file>

<file path=ppt/media/image13.jpg>
</file>

<file path=ppt/media/image14.png>
</file>

<file path=ppt/media/image17.png>
</file>

<file path=ppt/media/image19.jpg>
</file>

<file path=ppt/media/image22.png>
</file>

<file path=ppt/media/image3.jpg>
</file>

<file path=ppt/media/image4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CF4299-1721-48C6-878D-74296BE00D21}" type="datetimeFigureOut">
              <a:rPr lang="en-US" smtClean="0"/>
              <a:t>6/29/17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AEF9EC-8318-4FF6-847E-A85BBD2B7E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195692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00580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pt-PT" sz="2000" dirty="0"/>
              <a:t>Botão de </a:t>
            </a:r>
            <a:r>
              <a:rPr lang="pt-PT" sz="2000" i="1" dirty="0"/>
              <a:t>reset</a:t>
            </a:r>
          </a:p>
          <a:p>
            <a:pPr lvl="2"/>
            <a:r>
              <a:rPr lang="pt-PT" sz="1600" dirty="0"/>
              <a:t>Para repor as definições originais do sistema</a:t>
            </a:r>
          </a:p>
          <a:p>
            <a:pPr lvl="1"/>
            <a:r>
              <a:rPr lang="en-US" sz="2000" dirty="0" err="1"/>
              <a:t>Botão</a:t>
            </a:r>
            <a:r>
              <a:rPr lang="en-US" sz="2000" dirty="0"/>
              <a:t> de </a:t>
            </a:r>
            <a:r>
              <a:rPr lang="en-US" sz="2000" i="1" dirty="0"/>
              <a:t>POWER</a:t>
            </a:r>
          </a:p>
          <a:p>
            <a:pPr lvl="2"/>
            <a:r>
              <a:rPr lang="en-US" sz="1600" dirty="0"/>
              <a:t>ON: transmit image from HDMI sink</a:t>
            </a:r>
          </a:p>
          <a:p>
            <a:pPr lvl="1"/>
            <a:r>
              <a:rPr lang="en-US" sz="2000" dirty="0" err="1"/>
              <a:t>Botão</a:t>
            </a:r>
            <a:r>
              <a:rPr lang="en-US" sz="2000" dirty="0"/>
              <a:t> de </a:t>
            </a:r>
            <a:r>
              <a:rPr lang="en-US" sz="2000" i="1" dirty="0"/>
              <a:t>MUTE</a:t>
            </a:r>
          </a:p>
          <a:p>
            <a:pPr lvl="2"/>
            <a:r>
              <a:rPr lang="en-US" sz="1600" dirty="0"/>
              <a:t>To mute the system</a:t>
            </a:r>
            <a:endParaRPr lang="pt-PT" dirty="0"/>
          </a:p>
          <a:p>
            <a:endParaRPr lang="pt-PT" dirty="0"/>
          </a:p>
          <a:p>
            <a:endParaRPr lang="pt-PT" dirty="0"/>
          </a:p>
          <a:p>
            <a:r>
              <a:rPr lang="pt-PT" dirty="0"/>
              <a:t>DESIGN DIAGRAM:</a:t>
            </a:r>
          </a:p>
          <a:p>
            <a:r>
              <a:rPr lang="pt-PT" dirty="0"/>
              <a:t>-&gt; Sound data is sampled to register at pixel clock frequency, because audio clock in much lower than pixel clock;</a:t>
            </a:r>
          </a:p>
          <a:p>
            <a:r>
              <a:rPr lang="pt-PT" dirty="0"/>
              <a:t>-&gt; Pixel clock = 148,5 MHz</a:t>
            </a:r>
          </a:p>
          <a:p>
            <a:r>
              <a:rPr lang="pt-PT" dirty="0"/>
              <a:t>-&gt; Audio Clock = 3,072 MHz</a:t>
            </a:r>
          </a:p>
          <a:p>
            <a:r>
              <a:rPr lang="pt-PT" dirty="0"/>
              <a:t>-&gt; Used 2-shift registers to sync data from different time domains</a:t>
            </a:r>
          </a:p>
          <a:p>
            <a:r>
              <a:rPr lang="pt-PT" dirty="0"/>
              <a:t>-&gt; Multiplexer to select data to transmitt</a:t>
            </a:r>
          </a:p>
          <a:p>
            <a:r>
              <a:rPr lang="pt-PT" dirty="0"/>
              <a:t>-&gt; Mux1: selects image data</a:t>
            </a:r>
          </a:p>
          <a:p>
            <a:r>
              <a:rPr lang="pt-PT" dirty="0"/>
              <a:t>-&gt; Mux2: selects soud data</a:t>
            </a:r>
          </a:p>
          <a:p>
            <a:r>
              <a:rPr lang="pt-PT" dirty="0"/>
              <a:t>-&gt; Data sent to HDMI TX</a:t>
            </a:r>
          </a:p>
          <a:p>
            <a:endParaRPr lang="pt-PT" dirty="0"/>
          </a:p>
          <a:p>
            <a:r>
              <a:rPr lang="pt-PT" dirty="0"/>
              <a:t>TEST SETUP:</a:t>
            </a:r>
          </a:p>
          <a:p>
            <a:r>
              <a:rPr lang="pt-PT" dirty="0"/>
              <a:t>-&gt; conection between HDMI sink device and HDMI receiver board</a:t>
            </a:r>
          </a:p>
          <a:p>
            <a:r>
              <a:rPr lang="pt-PT" dirty="0"/>
              <a:t>-&gt; HDMI receiver connected to FPGA where the design is already implemented</a:t>
            </a:r>
          </a:p>
          <a:p>
            <a:r>
              <a:rPr lang="pt-PT" dirty="0"/>
              <a:t>-&gt; FPGA sends signals to HDMI transmitter board</a:t>
            </a:r>
          </a:p>
          <a:p>
            <a:r>
              <a:rPr lang="pt-PT" dirty="0"/>
              <a:t>-&gt; HDMI source device connected to HDMI transmitter board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15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7716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Equivalente à anterior, mas com as características adicionais aqui.</a:t>
            </a:r>
          </a:p>
          <a:p>
            <a:r>
              <a:rPr lang="pt-PT" dirty="0"/>
              <a:t>Cada trama envia: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dirty="0"/>
              <a:t>	</a:t>
            </a:r>
            <a:r>
              <a:rPr lang="pt-PT" dirty="0">
                <a:sym typeface="Wingdings" panose="05000000000000000000" pitchFamily="2" charset="2"/>
              </a:rPr>
              <a:t> </a:t>
            </a:r>
            <a:r>
              <a:rPr lang="en-US" sz="1200" dirty="0"/>
              <a:t>Each frame contains </a:t>
            </a:r>
            <a:r>
              <a:rPr lang="en-US" sz="1200" i="1" dirty="0"/>
              <a:t>pixel</a:t>
            </a:r>
            <a:r>
              <a:rPr lang="en-US" sz="1200" dirty="0"/>
              <a:t> value, </a:t>
            </a:r>
            <a:r>
              <a:rPr lang="en-US" sz="1200" i="1" dirty="0" err="1"/>
              <a:t>hsync</a:t>
            </a:r>
            <a:r>
              <a:rPr lang="en-US" sz="1200" dirty="0"/>
              <a:t> value, </a:t>
            </a:r>
            <a:r>
              <a:rPr lang="en-US" sz="1200" i="1" dirty="0" err="1"/>
              <a:t>vsync</a:t>
            </a:r>
            <a:r>
              <a:rPr lang="en-US" sz="1200" dirty="0"/>
              <a:t> value and </a:t>
            </a:r>
            <a:r>
              <a:rPr lang="en-US" sz="1200" i="1" dirty="0"/>
              <a:t>enable</a:t>
            </a:r>
            <a:r>
              <a:rPr lang="en-US" sz="1200" dirty="0"/>
              <a:t> values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err="1"/>
              <a:t>Cada</a:t>
            </a:r>
            <a:r>
              <a:rPr lang="en-US" sz="1200" dirty="0"/>
              <a:t> </a:t>
            </a:r>
            <a:r>
              <a:rPr lang="en-US" sz="1200" dirty="0" err="1"/>
              <a:t>trama</a:t>
            </a:r>
            <a:r>
              <a:rPr lang="en-US" sz="1200" dirty="0"/>
              <a:t> </a:t>
            </a:r>
            <a:r>
              <a:rPr lang="en-US" sz="1200" dirty="0" err="1"/>
              <a:t>enviada</a:t>
            </a:r>
            <a:r>
              <a:rPr lang="en-US" sz="1200" dirty="0"/>
              <a:t> à </a:t>
            </a:r>
            <a:r>
              <a:rPr lang="en-US" sz="1200" dirty="0" err="1"/>
              <a:t>frequência</a:t>
            </a:r>
            <a:r>
              <a:rPr lang="en-US" sz="1200" dirty="0"/>
              <a:t> da </a:t>
            </a:r>
            <a:r>
              <a:rPr lang="en-US" sz="1200" dirty="0" err="1"/>
              <a:t>imagem</a:t>
            </a:r>
            <a:r>
              <a:rPr lang="en-US" sz="1200" dirty="0"/>
              <a:t> FULL HD </a:t>
            </a:r>
            <a:r>
              <a:rPr lang="en-US" sz="1200" dirty="0" err="1"/>
              <a:t>por</a:t>
            </a:r>
            <a:r>
              <a:rPr lang="en-US" sz="1200" dirty="0"/>
              <a:t> </a:t>
            </a:r>
            <a:r>
              <a:rPr lang="en-US" sz="1200" dirty="0" err="1"/>
              <a:t>uma</a:t>
            </a:r>
            <a:r>
              <a:rPr lang="en-US" sz="1200" dirty="0"/>
              <a:t> </a:t>
            </a:r>
            <a:r>
              <a:rPr lang="en-US" sz="1200" dirty="0" err="1"/>
              <a:t>questao</a:t>
            </a:r>
            <a:r>
              <a:rPr lang="en-US" sz="1200" dirty="0"/>
              <a:t> de </a:t>
            </a:r>
            <a:r>
              <a:rPr lang="en-US" sz="1200" dirty="0" err="1"/>
              <a:t>simplificação</a:t>
            </a:r>
            <a:endParaRPr lang="en-US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Taxa de </a:t>
            </a:r>
            <a:r>
              <a:rPr lang="en-US" sz="1200" dirty="0" err="1"/>
              <a:t>débito</a:t>
            </a:r>
            <a:r>
              <a:rPr lang="en-US" sz="1200" dirty="0"/>
              <a:t> é 5,94 </a:t>
            </a:r>
            <a:r>
              <a:rPr lang="en-US" sz="1200" dirty="0" err="1"/>
              <a:t>Gbit</a:t>
            </a:r>
            <a:r>
              <a:rPr lang="en-US" sz="1200" dirty="0"/>
              <a:t>/s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16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25464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Equivalente à anterior, mas com as características adicionais aqui.</a:t>
            </a:r>
          </a:p>
          <a:p>
            <a:r>
              <a:rPr lang="pt-PT" dirty="0"/>
              <a:t>Cada trama envia: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dirty="0"/>
              <a:t>	</a:t>
            </a:r>
            <a:r>
              <a:rPr lang="pt-PT" dirty="0">
                <a:sym typeface="Wingdings" panose="05000000000000000000" pitchFamily="2" charset="2"/>
              </a:rPr>
              <a:t> </a:t>
            </a:r>
            <a:r>
              <a:rPr lang="en-US" sz="1200" dirty="0"/>
              <a:t>Each frame contains </a:t>
            </a:r>
            <a:r>
              <a:rPr lang="en-US" sz="1200" i="1" dirty="0"/>
              <a:t>pixel</a:t>
            </a:r>
            <a:r>
              <a:rPr lang="en-US" sz="1200" dirty="0"/>
              <a:t> value, </a:t>
            </a:r>
            <a:r>
              <a:rPr lang="en-US" sz="1200" i="1" dirty="0" err="1"/>
              <a:t>hsync</a:t>
            </a:r>
            <a:r>
              <a:rPr lang="en-US" sz="1200" dirty="0"/>
              <a:t> value, </a:t>
            </a:r>
            <a:r>
              <a:rPr lang="en-US" sz="1200" i="1" dirty="0" err="1"/>
              <a:t>vsync</a:t>
            </a:r>
            <a:r>
              <a:rPr lang="en-US" sz="1200" dirty="0"/>
              <a:t> value and </a:t>
            </a:r>
            <a:r>
              <a:rPr lang="en-US" sz="1200" i="1" dirty="0"/>
              <a:t>enable</a:t>
            </a:r>
            <a:r>
              <a:rPr lang="en-US" sz="1200" dirty="0"/>
              <a:t> values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err="1"/>
              <a:t>Cada</a:t>
            </a:r>
            <a:r>
              <a:rPr lang="en-US" sz="1200" dirty="0"/>
              <a:t> </a:t>
            </a:r>
            <a:r>
              <a:rPr lang="en-US" sz="1200" dirty="0" err="1"/>
              <a:t>trama</a:t>
            </a:r>
            <a:r>
              <a:rPr lang="en-US" sz="1200" dirty="0"/>
              <a:t> </a:t>
            </a:r>
            <a:r>
              <a:rPr lang="en-US" sz="1200" dirty="0" err="1"/>
              <a:t>enviada</a:t>
            </a:r>
            <a:r>
              <a:rPr lang="en-US" sz="1200" dirty="0"/>
              <a:t> à </a:t>
            </a:r>
            <a:r>
              <a:rPr lang="en-US" sz="1200" dirty="0" err="1"/>
              <a:t>frequência</a:t>
            </a:r>
            <a:r>
              <a:rPr lang="en-US" sz="1200" dirty="0"/>
              <a:t> da </a:t>
            </a:r>
            <a:r>
              <a:rPr lang="en-US" sz="1200" dirty="0" err="1"/>
              <a:t>imagem</a:t>
            </a:r>
            <a:r>
              <a:rPr lang="en-US" sz="1200" dirty="0"/>
              <a:t> FULL HD </a:t>
            </a:r>
            <a:r>
              <a:rPr lang="en-US" sz="1200" dirty="0" err="1"/>
              <a:t>por</a:t>
            </a:r>
            <a:r>
              <a:rPr lang="en-US" sz="1200" dirty="0"/>
              <a:t> </a:t>
            </a:r>
            <a:r>
              <a:rPr lang="en-US" sz="1200" dirty="0" err="1"/>
              <a:t>uma</a:t>
            </a:r>
            <a:r>
              <a:rPr lang="en-US" sz="1200" dirty="0"/>
              <a:t> </a:t>
            </a:r>
            <a:r>
              <a:rPr lang="en-US" sz="1200" dirty="0" err="1"/>
              <a:t>questao</a:t>
            </a:r>
            <a:r>
              <a:rPr lang="en-US" sz="1200" dirty="0"/>
              <a:t> de </a:t>
            </a:r>
            <a:r>
              <a:rPr lang="en-US" sz="1200" dirty="0" err="1"/>
              <a:t>simplificação</a:t>
            </a:r>
            <a:endParaRPr lang="en-US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Taxa de </a:t>
            </a:r>
            <a:r>
              <a:rPr lang="en-US" sz="1200" dirty="0" err="1"/>
              <a:t>débito</a:t>
            </a:r>
            <a:r>
              <a:rPr lang="en-US" sz="1200" dirty="0"/>
              <a:t> é 5,94 </a:t>
            </a:r>
            <a:r>
              <a:rPr lang="en-US" sz="1200" dirty="0" err="1"/>
              <a:t>Gbit</a:t>
            </a:r>
            <a:r>
              <a:rPr lang="en-US" sz="1200" dirty="0"/>
              <a:t>/s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17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53953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18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8579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smtClean="0"/>
              <a:t>O que concluir aqui 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19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33367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-&gt;</a:t>
            </a:r>
            <a:r>
              <a:rPr lang="en-US" baseline="0" dirty="0" smtClean="0"/>
              <a:t> o </a:t>
            </a:r>
            <a:r>
              <a:rPr lang="en-US" baseline="0" dirty="0" err="1" smtClean="0"/>
              <a:t>erro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nao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foi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inespectavel</a:t>
            </a:r>
            <a:endParaRPr lang="en-US" baseline="0" dirty="0" smtClean="0"/>
          </a:p>
          <a:p>
            <a:r>
              <a:rPr lang="en-US" baseline="0" dirty="0" smtClean="0"/>
              <a:t>-&gt; </a:t>
            </a:r>
            <a:r>
              <a:rPr lang="en-US" baseline="0" dirty="0" err="1" smtClean="0"/>
              <a:t>foi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tomada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esta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decisão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pq</a:t>
            </a:r>
            <a:r>
              <a:rPr lang="en-US" baseline="0" dirty="0" smtClean="0"/>
              <a:t> </a:t>
            </a:r>
            <a:r>
              <a:rPr lang="en-US" baseline="0" dirty="0" err="1" smtClean="0"/>
              <a:t>tinhamos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por</a:t>
            </a:r>
            <a:r>
              <a:rPr lang="en-US" baseline="0" dirty="0" smtClean="0"/>
              <a:t> o </a:t>
            </a:r>
            <a:r>
              <a:rPr lang="en-US" baseline="0" dirty="0" err="1" smtClean="0"/>
              <a:t>gtx</a:t>
            </a:r>
            <a:r>
              <a:rPr lang="en-US" baseline="0" dirty="0" smtClean="0"/>
              <a:t> a </a:t>
            </a:r>
            <a:r>
              <a:rPr lang="en-US" baseline="0" dirty="0" err="1" smtClean="0"/>
              <a:t>funcionar</a:t>
            </a:r>
            <a:endParaRPr lang="en-US" baseline="0" dirty="0" smtClean="0"/>
          </a:p>
          <a:p>
            <a:r>
              <a:rPr lang="en-US" baseline="0" dirty="0" smtClean="0"/>
              <a:t>-&gt; a </a:t>
            </a:r>
            <a:r>
              <a:rPr lang="en-US" baseline="0" dirty="0" err="1" smtClean="0"/>
              <a:t>comunicação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em</a:t>
            </a:r>
            <a:r>
              <a:rPr lang="en-US" baseline="0" dirty="0" smtClean="0"/>
              <a:t> </a:t>
            </a:r>
            <a:r>
              <a:rPr lang="en-US" baseline="0" dirty="0" err="1" smtClean="0"/>
              <a:t>série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esta</a:t>
            </a:r>
            <a:r>
              <a:rPr lang="en-US" baseline="0" dirty="0" smtClean="0"/>
              <a:t> a </a:t>
            </a:r>
            <a:r>
              <a:rPr lang="en-US" baseline="0" dirty="0" err="1" smtClean="0"/>
              <a:t>ser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feita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20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206438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smtClean="0"/>
              <a:t>Concluir</a:t>
            </a:r>
            <a:r>
              <a:rPr lang="pt-PT" baseline="0" dirty="0" smtClean="0"/>
              <a:t> que há possibilidade de incluir mais coisas</a:t>
            </a:r>
          </a:p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21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13757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24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851434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25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59232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Necessidade de ligações de alta velocidade</a:t>
            </a:r>
          </a:p>
          <a:p>
            <a:r>
              <a:rPr lang="pt-PT" dirty="0">
                <a:sym typeface="Wingdings" panose="05000000000000000000" pitchFamily="2" charset="2"/>
              </a:rPr>
              <a:t> Contextualizar o </a:t>
            </a:r>
            <a:r>
              <a:rPr lang="pt-PT" dirty="0" err="1" smtClean="0">
                <a:sym typeface="Wingdings" panose="05000000000000000000" pitchFamily="2" charset="2"/>
              </a:rPr>
              <a:t>iBrow</a:t>
            </a:r>
            <a:endParaRPr lang="pt-PT" dirty="0">
              <a:sym typeface="Wingdings" panose="05000000000000000000" pitchFamily="2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8329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i="0" dirty="0"/>
              <a:t>FPGA VC7203: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“Field-Programmable gate array”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Programmable device to develop and implement design</a:t>
            </a:r>
          </a:p>
          <a:p>
            <a:pPr lvl="1"/>
            <a:r>
              <a:rPr lang="en-US" b="1" dirty="0">
                <a:sym typeface="Wingdings" panose="05000000000000000000" pitchFamily="2" charset="2"/>
              </a:rPr>
              <a:t></a:t>
            </a:r>
            <a:r>
              <a:rPr lang="en-US" b="1" dirty="0"/>
              <a:t>FMC connectors</a:t>
            </a:r>
            <a:r>
              <a:rPr lang="en-US" dirty="0"/>
              <a:t>: transmit parallel data with a data rate up to 2 Gb/s (per channel)</a:t>
            </a:r>
          </a:p>
          <a:p>
            <a:pPr lvl="1"/>
            <a:r>
              <a:rPr lang="en-US" b="1" dirty="0">
                <a:sym typeface="Wingdings" panose="05000000000000000000" pitchFamily="2" charset="2"/>
              </a:rPr>
              <a:t></a:t>
            </a:r>
            <a:r>
              <a:rPr lang="en-US" b="1" dirty="0"/>
              <a:t>GTX transceivers </a:t>
            </a:r>
            <a:r>
              <a:rPr lang="en-US" dirty="0"/>
              <a:t>: transmit serial data up to 12,5 Gb/s que </a:t>
            </a:r>
            <a:r>
              <a:rPr lang="en-US" dirty="0" err="1"/>
              <a:t>permite</a:t>
            </a:r>
            <a:r>
              <a:rPr lang="en-US" dirty="0"/>
              <a:t> </a:t>
            </a:r>
            <a:r>
              <a:rPr lang="en-US" dirty="0" err="1"/>
              <a:t>serializar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dados e </a:t>
            </a:r>
            <a:r>
              <a:rPr lang="en-US" dirty="0" err="1"/>
              <a:t>deserializa-los</a:t>
            </a:r>
            <a:endParaRPr lang="en-US" dirty="0"/>
          </a:p>
          <a:p>
            <a:r>
              <a:rPr lang="en-US" b="1" dirty="0"/>
              <a:t>TB-FMCH-HDMI2</a:t>
            </a:r>
          </a:p>
          <a:p>
            <a:pPr lvl="1">
              <a:lnSpc>
                <a:spcPct val="200000"/>
              </a:lnSpc>
            </a:pP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Receiver (image above) and Transmitter (Image below)</a:t>
            </a:r>
          </a:p>
          <a:p>
            <a:pPr lvl="1">
              <a:lnSpc>
                <a:spcPct val="200000"/>
              </a:lnSpc>
            </a:pPr>
            <a:r>
              <a:rPr lang="en-US" dirty="0">
                <a:sym typeface="Wingdings" panose="05000000000000000000" pitchFamily="2" charset="2"/>
              </a:rPr>
              <a:t>R</a:t>
            </a:r>
            <a:r>
              <a:rPr lang="en-US" dirty="0"/>
              <a:t>eceive and transmit data from sink and source</a:t>
            </a:r>
          </a:p>
          <a:p>
            <a:pPr lvl="1">
              <a:lnSpc>
                <a:spcPct val="200000"/>
              </a:lnSpc>
            </a:pP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Integrated FPGA with 3 different configurations available (SPARTAN 6-</a:t>
            </a: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XC6SLX45 - 3FGG484C)</a:t>
            </a:r>
          </a:p>
          <a:p>
            <a:pPr lvl="1">
              <a:lnSpc>
                <a:spcPct val="200000"/>
              </a:lnSpc>
            </a:pP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Connection to VC7203 FPGA through FMC connectors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96674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b="1" dirty="0"/>
              <a:t>Obter uma comunicação em série entre dois dispositivos HDMI</a:t>
            </a:r>
          </a:p>
          <a:p>
            <a:pPr marL="544068" lvl="1" indent="-342900" algn="just">
              <a:lnSpc>
                <a:spcPct val="200000"/>
              </a:lnSpc>
              <a:buFont typeface="+mj-lt"/>
              <a:buAutoNum type="arabicPeriod"/>
            </a:pPr>
            <a:r>
              <a:rPr lang="pt-PT" dirty="0"/>
              <a:t>Implementar arquitetura recetora dos dados em paralelo provenientes da placa RX</a:t>
            </a:r>
          </a:p>
          <a:p>
            <a:pPr marL="544068" lvl="1" indent="-342900" algn="just">
              <a:lnSpc>
                <a:spcPct val="200000"/>
              </a:lnSpc>
              <a:buFont typeface="+mj-lt"/>
              <a:buAutoNum type="arabicPeriod"/>
            </a:pPr>
            <a:r>
              <a:rPr lang="pt-PT" dirty="0"/>
              <a:t>Implementar arquitetura capaz de enviar os dados para o módulo GT – TX devidamente </a:t>
            </a:r>
            <a:r>
              <a:rPr lang="pt-PT" dirty="0" smtClean="0"/>
              <a:t>encapsulado</a:t>
            </a:r>
            <a:endParaRPr lang="pt-PT" dirty="0"/>
          </a:p>
          <a:p>
            <a:pPr marL="544068" lvl="1" indent="-342900" algn="just">
              <a:lnSpc>
                <a:spcPct val="200000"/>
              </a:lnSpc>
              <a:buFont typeface="+mj-lt"/>
              <a:buAutoNum type="arabicPeriod"/>
            </a:pPr>
            <a:r>
              <a:rPr lang="pt-PT" dirty="0"/>
              <a:t>Implementar arquitetura recetora dos dados provenientes do módulo GT – RX e reorganizando-os</a:t>
            </a:r>
          </a:p>
          <a:p>
            <a:pPr marL="544068" lvl="1" indent="-342900" algn="just">
              <a:lnSpc>
                <a:spcPct val="200000"/>
              </a:lnSpc>
              <a:buFont typeface="+mj-lt"/>
              <a:buAutoNum type="arabicPeriod"/>
            </a:pPr>
            <a:r>
              <a:rPr lang="pt-PT" dirty="0"/>
              <a:t>Implementar arquitetura transmissora dos dados previamente organizados para a placa HDMI TX</a:t>
            </a:r>
          </a:p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2323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Para se obter um objetivo final, dividiu-se o projeto em duas principais etapas:</a:t>
            </a:r>
          </a:p>
          <a:p>
            <a:pPr lvl="1" algn="just">
              <a:lnSpc>
                <a:spcPct val="200000"/>
              </a:lnSpc>
            </a:pPr>
            <a:r>
              <a:rPr lang="pt-PT" b="1" dirty="0"/>
              <a:t>1ª etapa</a:t>
            </a:r>
            <a:r>
              <a:rPr lang="pt-PT" dirty="0"/>
              <a:t>: </a:t>
            </a:r>
            <a:r>
              <a:rPr lang="pt-PT" u="sng" dirty="0"/>
              <a:t>Esta fase tem como objetivo explorar as diferentes configurações da mesma.</a:t>
            </a:r>
            <a:endParaRPr lang="pt-PT" b="1" u="sng" dirty="0"/>
          </a:p>
          <a:p>
            <a:pPr lvl="1" algn="just">
              <a:lnSpc>
                <a:spcPct val="200000"/>
              </a:lnSpc>
            </a:pPr>
            <a:r>
              <a:rPr lang="pt-PT" b="1" dirty="0"/>
              <a:t>2ª etapa</a:t>
            </a:r>
            <a:r>
              <a:rPr lang="pt-PT" dirty="0"/>
              <a:t>: </a:t>
            </a:r>
            <a:r>
              <a:rPr lang="pt-PT" u="sng" dirty="0"/>
              <a:t>Esta fase tem como principal objetivo a familiarização com o módulo GTX disponivel e obter comunicação em série.</a:t>
            </a:r>
          </a:p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65846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 algn="just">
              <a:lnSpc>
                <a:spcPct val="200000"/>
              </a:lnSpc>
            </a:pPr>
            <a:r>
              <a:rPr lang="pt-PT" b="1" dirty="0" smtClean="0"/>
              <a:t>1ª </a:t>
            </a:r>
            <a:r>
              <a:rPr lang="pt-PT" b="1" dirty="0"/>
              <a:t>etapa</a:t>
            </a:r>
            <a:r>
              <a:rPr lang="pt-PT" dirty="0"/>
              <a:t>: Criar e desenvolver diferentes aquiteturas de forma a obter uma comunicação direta entre as duas placas </a:t>
            </a:r>
            <a:r>
              <a:rPr lang="pt-PT" dirty="0" smtClean="0"/>
              <a:t>HDMI. </a:t>
            </a:r>
          </a:p>
          <a:p>
            <a:pPr marL="457200" marR="0" lvl="1" indent="0" algn="just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u="sng" dirty="0" smtClean="0"/>
              <a:t>Esta fase tem como objetivo explorar as diferentes configurações da mesma.</a:t>
            </a:r>
            <a:endParaRPr lang="pt-PT" b="1" u="sng" dirty="0" smtClean="0"/>
          </a:p>
          <a:p>
            <a:pPr lvl="1" algn="just">
              <a:lnSpc>
                <a:spcPct val="200000"/>
              </a:lnSpc>
            </a:pPr>
            <a:r>
              <a:rPr lang="pt-PT" dirty="0" smtClean="0"/>
              <a:t>Estas mesmas configurações devem vir facilita</a:t>
            </a:r>
            <a:r>
              <a:rPr lang="pt-PT" baseline="0" dirty="0" smtClean="0"/>
              <a:t>r a segunda fase do projeto quando se pretende transmitir dados em série.</a:t>
            </a:r>
          </a:p>
          <a:p>
            <a:pPr lvl="1" algn="just">
              <a:lnSpc>
                <a:spcPct val="200000"/>
              </a:lnSpc>
            </a:pPr>
            <a:endParaRPr lang="pt-PT" baseline="0" dirty="0" smtClean="0"/>
          </a:p>
          <a:p>
            <a:pPr lvl="1" algn="just">
              <a:lnSpc>
                <a:spcPct val="200000"/>
              </a:lnSpc>
            </a:pPr>
            <a:r>
              <a:rPr lang="pt-PT" baseline="0" dirty="0" smtClean="0"/>
              <a:t>EXPLICAR DIAGRAMA</a:t>
            </a:r>
            <a:endParaRPr lang="pt-PT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8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8730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1" indent="0" algn="just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b="1" dirty="0"/>
              <a:t>2ª etapa</a:t>
            </a:r>
            <a:r>
              <a:rPr lang="pt-PT" dirty="0"/>
              <a:t>: Criar e desenvolver uma arquitetura capaz de encapsular os dados em paralelo e enviá-los para o módulo GTX, bem como o processo inverso. </a:t>
            </a:r>
            <a:endParaRPr lang="pt-PT" dirty="0" smtClean="0"/>
          </a:p>
          <a:p>
            <a:pPr marL="457200" marR="0" lvl="1" indent="0" algn="just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u="sng" dirty="0" smtClean="0"/>
              <a:t>Esta </a:t>
            </a:r>
            <a:r>
              <a:rPr lang="pt-PT" u="sng" dirty="0"/>
              <a:t>fase tem como principal objetivo a familiarização com o módulo GTX disponivel e obter comunicação em série</a:t>
            </a:r>
            <a:r>
              <a:rPr lang="pt-PT" u="sng" dirty="0" smtClean="0"/>
              <a:t>.</a:t>
            </a:r>
          </a:p>
          <a:p>
            <a:pPr marL="457200" marR="0" lvl="1" indent="0" algn="just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PT" u="sng" dirty="0" smtClean="0"/>
          </a:p>
          <a:p>
            <a:pPr marL="457200" marR="0" lvl="1" indent="0" algn="just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u="none" dirty="0" smtClean="0"/>
              <a:t>EXPLICAR</a:t>
            </a:r>
            <a:r>
              <a:rPr lang="pt-PT" u="none" baseline="0" dirty="0" smtClean="0"/>
              <a:t> BREVEMENTE O DIAGRAMA</a:t>
            </a:r>
            <a:endParaRPr lang="pt-PT" u="none" dirty="0"/>
          </a:p>
          <a:p>
            <a:pPr lvl="1" algn="just">
              <a:lnSpc>
                <a:spcPct val="200000"/>
              </a:lnSpc>
            </a:pPr>
            <a:endParaRPr lang="pt-PT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9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76069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err="1"/>
              <a:t>Placas</a:t>
            </a:r>
            <a:r>
              <a:rPr lang="en-US" sz="1200" dirty="0"/>
              <a:t> HDMI TX </a:t>
            </a:r>
            <a:r>
              <a:rPr lang="en-US" sz="1200" dirty="0" err="1"/>
              <a:t>encontra</a:t>
            </a:r>
            <a:r>
              <a:rPr lang="en-US" sz="1200" dirty="0"/>
              <a:t>-se </a:t>
            </a:r>
            <a:r>
              <a:rPr lang="en-US" sz="1200" dirty="0" err="1"/>
              <a:t>configurada</a:t>
            </a:r>
            <a:r>
              <a:rPr lang="en-US" sz="1200" dirty="0"/>
              <a:t> </a:t>
            </a:r>
            <a:r>
              <a:rPr lang="en-US" sz="1200" dirty="0" err="1"/>
              <a:t>por</a:t>
            </a:r>
            <a:r>
              <a:rPr lang="en-US" sz="1200" dirty="0"/>
              <a:t> </a:t>
            </a:r>
            <a:r>
              <a:rPr lang="en-US" sz="1200" dirty="0" err="1"/>
              <a:t>omissão</a:t>
            </a:r>
            <a:endParaRPr lang="en-US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err="1"/>
              <a:t>Geração</a:t>
            </a:r>
            <a:r>
              <a:rPr lang="en-US" sz="1200" dirty="0"/>
              <a:t> de </a:t>
            </a:r>
            <a:r>
              <a:rPr lang="en-US" sz="1200" dirty="0" err="1"/>
              <a:t>uma</a:t>
            </a:r>
            <a:r>
              <a:rPr lang="en-US" sz="1200" dirty="0"/>
              <a:t> </a:t>
            </a:r>
            <a:r>
              <a:rPr lang="en-US" sz="1200" dirty="0" err="1"/>
              <a:t>barra</a:t>
            </a:r>
            <a:r>
              <a:rPr lang="en-US" sz="1200" dirty="0"/>
              <a:t> de cores </a:t>
            </a:r>
            <a:r>
              <a:rPr lang="en-US" sz="1200" dirty="0" err="1"/>
              <a:t>na</a:t>
            </a:r>
            <a:r>
              <a:rPr lang="en-US" sz="1200" dirty="0"/>
              <a:t> FPGA: </a:t>
            </a:r>
          </a:p>
          <a:p>
            <a:r>
              <a:rPr lang="en-US" dirty="0"/>
              <a:t>	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 err="1">
                <a:sym typeface="Wingdings" panose="05000000000000000000" pitchFamily="2" charset="2"/>
              </a:rPr>
              <a:t>foi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desenvolvida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uma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arquitetura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em</a:t>
            </a:r>
            <a:r>
              <a:rPr lang="en-US" dirty="0">
                <a:sym typeface="Wingdings" panose="05000000000000000000" pitchFamily="2" charset="2"/>
              </a:rPr>
              <a:t> FPGA que </a:t>
            </a:r>
            <a:r>
              <a:rPr lang="en-US" dirty="0" err="1">
                <a:sym typeface="Wingdings" panose="05000000000000000000" pitchFamily="2" charset="2"/>
              </a:rPr>
              <a:t>gera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uma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barra</a:t>
            </a:r>
            <a:r>
              <a:rPr lang="en-US" dirty="0">
                <a:sym typeface="Wingdings" panose="05000000000000000000" pitchFamily="2" charset="2"/>
              </a:rPr>
              <a:t> de cores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sz="1200" dirty="0"/>
              <a:t>Placa HDMI TX recebe: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pt-PT" sz="1200" dirty="0"/>
              <a:t>Dados referentes à imagem, que chega no formato RGB, entre eles: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sz="1200" dirty="0"/>
              <a:t>		</a:t>
            </a:r>
            <a:r>
              <a:rPr lang="pt-PT" sz="1200" dirty="0">
                <a:sym typeface="Wingdings" panose="05000000000000000000" pitchFamily="2" charset="2"/>
              </a:rPr>
              <a:t>Valor do pixel</a:t>
            </a:r>
          </a:p>
          <a:p>
            <a:pPr lvl="2"/>
            <a:r>
              <a:rPr lang="pt-PT" sz="1600" dirty="0"/>
              <a:t>	</a:t>
            </a:r>
            <a:r>
              <a:rPr lang="pt-PT" sz="1600" dirty="0">
                <a:sym typeface="Wingdings" panose="05000000000000000000" pitchFamily="2" charset="2"/>
              </a:rPr>
              <a:t></a:t>
            </a:r>
            <a:r>
              <a:rPr lang="pt-PT" sz="1600" dirty="0"/>
              <a:t>Sinais de controlo: </a:t>
            </a:r>
            <a:r>
              <a:rPr lang="pt-PT" sz="1600" i="1" dirty="0"/>
              <a:t>vsync</a:t>
            </a:r>
            <a:r>
              <a:rPr lang="pt-PT" sz="1600" dirty="0"/>
              <a:t>, </a:t>
            </a:r>
            <a:r>
              <a:rPr lang="pt-PT" sz="1600" i="1" dirty="0"/>
              <a:t>hsync</a:t>
            </a:r>
            <a:r>
              <a:rPr lang="pt-PT" sz="1600" dirty="0"/>
              <a:t> and </a:t>
            </a:r>
            <a:r>
              <a:rPr lang="pt-PT" sz="1600" i="1" dirty="0"/>
              <a:t>enable	</a:t>
            </a:r>
          </a:p>
          <a:p>
            <a:pPr lvl="2"/>
            <a:r>
              <a:rPr lang="pt-PT" sz="1600" dirty="0">
                <a:sym typeface="Wingdings" panose="05000000000000000000" pitchFamily="2" charset="2"/>
              </a:rPr>
              <a:t>	</a:t>
            </a:r>
            <a:r>
              <a:rPr lang="pt-PT" sz="1600" dirty="0"/>
              <a:t>Sinal de relógio (148,5 MHz for FULL HD resolution)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PT" sz="1200" dirty="0">
              <a:sym typeface="Wingdings" panose="05000000000000000000" pitchFamily="2" charset="2"/>
            </a:endParaRPr>
          </a:p>
          <a:p>
            <a:pPr lvl="1"/>
            <a:r>
              <a:rPr lang="pt-PT" sz="2000" dirty="0"/>
              <a:t>Botão de </a:t>
            </a:r>
            <a:r>
              <a:rPr lang="pt-PT" sz="2000" i="1" dirty="0"/>
              <a:t>reset</a:t>
            </a:r>
          </a:p>
          <a:p>
            <a:pPr lvl="2"/>
            <a:r>
              <a:rPr lang="pt-PT" sz="1600" dirty="0">
                <a:sym typeface="Wingdings" panose="05000000000000000000" pitchFamily="2" charset="2"/>
              </a:rPr>
              <a:t> </a:t>
            </a:r>
            <a:r>
              <a:rPr lang="pt-PT" sz="1600" dirty="0"/>
              <a:t>Para repor as definições originais do sistema</a:t>
            </a:r>
          </a:p>
          <a:p>
            <a:pPr lvl="1"/>
            <a:r>
              <a:rPr lang="pt-PT" sz="2000" dirty="0"/>
              <a:t>Botão de start</a:t>
            </a:r>
          </a:p>
          <a:p>
            <a:pPr lvl="2"/>
            <a:r>
              <a:rPr lang="pt-PT" sz="1600" dirty="0">
                <a:sym typeface="Wingdings" panose="05000000000000000000" pitchFamily="2" charset="2"/>
              </a:rPr>
              <a:t> </a:t>
            </a:r>
            <a:r>
              <a:rPr lang="pt-PT" sz="1600" dirty="0"/>
              <a:t>Para inicializar a transmissão de dados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PT" sz="1200" dirty="0"/>
          </a:p>
          <a:p>
            <a:r>
              <a:rPr lang="en-US" dirty="0"/>
              <a:t>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11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47803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sz="2000" dirty="0" err="1"/>
              <a:t>Placa</a:t>
            </a:r>
            <a:r>
              <a:rPr lang="en-US" sz="2000" dirty="0"/>
              <a:t> HDMI RX </a:t>
            </a:r>
            <a:r>
              <a:rPr lang="en-US" sz="2000" dirty="0" err="1"/>
              <a:t>transmite</a:t>
            </a:r>
            <a:r>
              <a:rPr lang="en-US" sz="2000" dirty="0"/>
              <a:t>: </a:t>
            </a:r>
          </a:p>
          <a:p>
            <a:pPr lvl="2"/>
            <a:r>
              <a:rPr lang="pt-PT" sz="1600" dirty="0">
                <a:sym typeface="Wingdings" panose="05000000000000000000" pitchFamily="2" charset="2"/>
              </a:rPr>
              <a:t></a:t>
            </a:r>
            <a:r>
              <a:rPr lang="pt-PT" sz="1600" dirty="0"/>
              <a:t>Dados referentes à imagem (RGB – 30 bits)</a:t>
            </a:r>
          </a:p>
          <a:p>
            <a:pPr lvl="2"/>
            <a:r>
              <a:rPr lang="pt-PT" sz="1600" dirty="0">
                <a:sym typeface="Wingdings" panose="05000000000000000000" pitchFamily="2" charset="2"/>
              </a:rPr>
              <a:t></a:t>
            </a:r>
            <a:r>
              <a:rPr lang="pt-PT" sz="1600" dirty="0"/>
              <a:t>Sinais de controlo: </a:t>
            </a:r>
            <a:r>
              <a:rPr lang="pt-PT" sz="1600" i="1" dirty="0"/>
              <a:t>vsync</a:t>
            </a:r>
            <a:r>
              <a:rPr lang="pt-PT" sz="1600" dirty="0"/>
              <a:t>, </a:t>
            </a:r>
            <a:r>
              <a:rPr lang="pt-PT" sz="1600" i="1" dirty="0"/>
              <a:t>hsync</a:t>
            </a:r>
            <a:r>
              <a:rPr lang="pt-PT" sz="1600" dirty="0"/>
              <a:t> and </a:t>
            </a:r>
            <a:r>
              <a:rPr lang="pt-PT" sz="1600" i="1" dirty="0"/>
              <a:t>enable</a:t>
            </a:r>
          </a:p>
          <a:p>
            <a:pPr lvl="2"/>
            <a:r>
              <a:rPr lang="pt-PT" sz="1600" dirty="0">
                <a:sym typeface="Wingdings" panose="05000000000000000000" pitchFamily="2" charset="2"/>
              </a:rPr>
              <a:t></a:t>
            </a:r>
            <a:r>
              <a:rPr lang="pt-PT" sz="1600" dirty="0"/>
              <a:t>Sinal de relógio (148,5 MHz for FULL HD resolution)</a:t>
            </a:r>
          </a:p>
          <a:p>
            <a:pPr lvl="1"/>
            <a:r>
              <a:rPr lang="pt-PT" sz="2000" dirty="0"/>
              <a:t>Placa HDMI TX recebe:</a:t>
            </a:r>
          </a:p>
          <a:p>
            <a:pPr lvl="2"/>
            <a:r>
              <a:rPr lang="pt-PT" sz="1600" dirty="0">
                <a:sym typeface="Wingdings" panose="05000000000000000000" pitchFamily="2" charset="2"/>
              </a:rPr>
              <a:t></a:t>
            </a:r>
            <a:r>
              <a:rPr lang="pt-PT" sz="1600" dirty="0"/>
              <a:t>Dados referentes à imagem (RGB – 30 bits)</a:t>
            </a:r>
          </a:p>
          <a:p>
            <a:pPr lvl="2"/>
            <a:r>
              <a:rPr lang="pt-PT" sz="1600" dirty="0">
                <a:sym typeface="Wingdings" panose="05000000000000000000" pitchFamily="2" charset="2"/>
              </a:rPr>
              <a:t></a:t>
            </a:r>
            <a:r>
              <a:rPr lang="pt-PT" sz="1600" dirty="0"/>
              <a:t>Sinais de controlo: </a:t>
            </a:r>
            <a:r>
              <a:rPr lang="pt-PT" sz="1600" i="1" dirty="0"/>
              <a:t>vsync</a:t>
            </a:r>
            <a:r>
              <a:rPr lang="pt-PT" sz="1600" dirty="0"/>
              <a:t>, </a:t>
            </a:r>
            <a:r>
              <a:rPr lang="pt-PT" sz="1600" i="1" dirty="0"/>
              <a:t>hsync</a:t>
            </a:r>
            <a:r>
              <a:rPr lang="pt-PT" sz="1600" dirty="0"/>
              <a:t> and </a:t>
            </a:r>
            <a:r>
              <a:rPr lang="pt-PT" sz="1600" i="1" dirty="0"/>
              <a:t>enable</a:t>
            </a:r>
          </a:p>
          <a:p>
            <a:pPr lvl="2"/>
            <a:r>
              <a:rPr lang="pt-PT" sz="1600" dirty="0">
                <a:sym typeface="Wingdings" panose="05000000000000000000" pitchFamily="2" charset="2"/>
              </a:rPr>
              <a:t></a:t>
            </a:r>
            <a:r>
              <a:rPr lang="pt-PT" sz="1600" dirty="0"/>
              <a:t>Sinal de relógio (148,5 MHz for FULL HD resolution)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13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21592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4A4C1-F8AF-4949-A834-D16018449E95}" type="datetime1">
              <a:rPr lang="en-US" smtClean="0"/>
              <a:t>6/29/17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286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9F514-D432-F548-B4EC-53872A2D3FB1}" type="datetime1">
              <a:rPr lang="en-US" smtClean="0"/>
              <a:t>6/29/17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8577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90218-E02B-734B-9DD7-D62AC0E96AAB}" type="datetime1">
              <a:rPr lang="en-US" smtClean="0"/>
              <a:t>6/29/17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188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16EC7-7D35-CF45-B0A0-6B17279625E2}" type="datetime1">
              <a:rPr lang="en-US" smtClean="0"/>
              <a:t>6/29/17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5638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47DCF-563E-934C-AD39-AB9DDE920F64}" type="datetime1">
              <a:rPr lang="en-US" smtClean="0"/>
              <a:t>6/29/17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5287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33A89-68AE-0C41-B832-BC331C3395C6}" type="datetime1">
              <a:rPr lang="en-US" smtClean="0"/>
              <a:t>6/29/17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047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C6A0D-AC36-D04C-B58A-7CAE7C67366D}" type="datetime1">
              <a:rPr lang="en-US" smtClean="0"/>
              <a:t>6/29/17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950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5FD004-6B6F-F54F-889E-CD1AE3032DAD}" type="datetime1">
              <a:rPr lang="en-US" smtClean="0"/>
              <a:t>6/29/17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1458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89273-1BD6-9442-9EC3-52990F21EB1C}" type="datetime1">
              <a:rPr lang="en-US" smtClean="0"/>
              <a:t>6/29/17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7172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5C143ED7-1E25-6C49-B459-4669DDB1E0DE}" type="datetime1">
              <a:rPr lang="en-US" smtClean="0"/>
              <a:t>6/29/17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/>
          <p:cNvSpPr/>
          <p:nvPr userDrawn="1"/>
        </p:nvSpPr>
        <p:spPr bwMode="hidden">
          <a:xfrm>
            <a:off x="0" y="0"/>
            <a:ext cx="7315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8730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AC095-EF41-1344-8163-FE75A8120EC2}" type="datetime1">
              <a:rPr lang="en-US" smtClean="0"/>
              <a:t>6/29/17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1089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C281FFC3-9CDB-6E46-86D1-673567AEC867}" type="datetime1">
              <a:rPr lang="en-US" smtClean="0"/>
              <a:t>6/29/17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99277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Relationship Id="rId3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10.xml"/><Relationship Id="rId5" Type="http://schemas.openxmlformats.org/officeDocument/2006/relationships/image" Target="../media/image14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8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9.jp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0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1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8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2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emf"/><Relationship Id="rId5" Type="http://schemas.openxmlformats.org/officeDocument/2006/relationships/image" Target="../media/image6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 anchor="t"/>
          <a:lstStyle/>
          <a:p>
            <a:pPr lvl="0" algn="ctr" defTabSz="914400" eaLnBrk="0" fontAlgn="base" hangingPunct="0">
              <a:spcAft>
                <a:spcPct val="0"/>
              </a:spcAft>
            </a:pPr>
            <a:r>
              <a:rPr lang="pt-PT" altLang="pt-PT" sz="3200" dirty="0">
                <a:solidFill>
                  <a:schemeClr val="accent2"/>
                </a:solidFill>
                <a:latin typeface="inherit"/>
              </a:rPr>
              <a:t>Implementação em FPGA de um conversor HDMI para </a:t>
            </a:r>
            <a:r>
              <a:rPr lang="pt-PT" altLang="pt-PT" sz="3200" dirty="0" smtClean="0">
                <a:solidFill>
                  <a:schemeClr val="accent2"/>
                </a:solidFill>
                <a:latin typeface="inherit"/>
              </a:rPr>
              <a:t>transmissão </a:t>
            </a:r>
            <a:r>
              <a:rPr lang="pt-PT" altLang="pt-PT" sz="3200" dirty="0">
                <a:solidFill>
                  <a:schemeClr val="accent2"/>
                </a:solidFill>
                <a:latin typeface="inherit"/>
              </a:rPr>
              <a:t>em série de alta velocidade</a:t>
            </a:r>
            <a:br>
              <a:rPr lang="pt-PT" altLang="pt-PT" sz="3200" dirty="0">
                <a:solidFill>
                  <a:schemeClr val="accent2"/>
                </a:solidFill>
                <a:latin typeface="inherit"/>
              </a:rPr>
            </a:br>
            <a:r>
              <a:rPr lang="pt-PT" altLang="pt-PT" sz="3200" dirty="0">
                <a:solidFill>
                  <a:schemeClr val="accent2"/>
                </a:solidFill>
                <a:latin typeface="inherit"/>
              </a:rPr>
              <a:t/>
            </a:r>
            <a:br>
              <a:rPr lang="pt-PT" altLang="pt-PT" sz="3200" dirty="0">
                <a:solidFill>
                  <a:schemeClr val="accent2"/>
                </a:solidFill>
                <a:latin typeface="inherit"/>
              </a:rPr>
            </a:br>
            <a:r>
              <a:rPr lang="pt-PT" altLang="pt-PT" sz="2400" b="1" dirty="0">
                <a:solidFill>
                  <a:schemeClr val="tx1"/>
                </a:solidFill>
                <a:latin typeface="inherit"/>
              </a:rPr>
              <a:t>Ana Marisa Oliveira Barbosa</a:t>
            </a:r>
            <a:r>
              <a:rPr lang="pt-PT" altLang="pt-PT" sz="2400" dirty="0">
                <a:solidFill>
                  <a:schemeClr val="tx1"/>
                </a:solidFill>
                <a:latin typeface="inherit"/>
              </a:rPr>
              <a:t/>
            </a:r>
            <a:br>
              <a:rPr lang="pt-PT" altLang="pt-PT" sz="2400" dirty="0">
                <a:solidFill>
                  <a:schemeClr val="tx1"/>
                </a:solidFill>
                <a:latin typeface="inherit"/>
              </a:rPr>
            </a:br>
            <a:r>
              <a:rPr lang="pt-PT" altLang="pt-PT" sz="2400" dirty="0">
                <a:solidFill>
                  <a:schemeClr val="tx1"/>
                </a:solidFill>
                <a:latin typeface="inherit"/>
              </a:rPr>
              <a:t/>
            </a:r>
            <a:br>
              <a:rPr lang="pt-PT" altLang="pt-PT" sz="2400" dirty="0">
                <a:solidFill>
                  <a:schemeClr val="tx1"/>
                </a:solidFill>
                <a:latin typeface="inherit"/>
              </a:rPr>
            </a:br>
            <a:r>
              <a:rPr lang="pt-PT" altLang="pt-PT" sz="2000" i="1" dirty="0">
                <a:solidFill>
                  <a:schemeClr val="tx1"/>
                </a:solidFill>
                <a:latin typeface="inherit"/>
              </a:rPr>
              <a:t/>
            </a:r>
            <a:br>
              <a:rPr lang="pt-PT" altLang="pt-PT" sz="2000" i="1" dirty="0">
                <a:solidFill>
                  <a:schemeClr val="tx1"/>
                </a:solidFill>
                <a:latin typeface="inherit"/>
              </a:rPr>
            </a:br>
            <a:r>
              <a:rPr lang="pt-PT" altLang="pt-PT" sz="2000" b="1" i="1" dirty="0">
                <a:solidFill>
                  <a:schemeClr val="tx1"/>
                </a:solidFill>
                <a:latin typeface="inherit"/>
              </a:rPr>
              <a:t>Orientador</a:t>
            </a:r>
            <a:r>
              <a:rPr lang="pt-PT" altLang="pt-PT" sz="2000" i="1" dirty="0">
                <a:solidFill>
                  <a:schemeClr val="tx1"/>
                </a:solidFill>
                <a:latin typeface="inherit"/>
              </a:rPr>
              <a:t>: João Paulo de Castro Canas Ferreira</a:t>
            </a:r>
            <a:br>
              <a:rPr lang="pt-PT" altLang="pt-PT" sz="2000" i="1" dirty="0">
                <a:solidFill>
                  <a:schemeClr val="tx1"/>
                </a:solidFill>
                <a:latin typeface="inherit"/>
              </a:rPr>
            </a:br>
            <a:r>
              <a:rPr lang="pt-PT" altLang="pt-PT" sz="2000" b="1" i="1" dirty="0">
                <a:solidFill>
                  <a:schemeClr val="tx1"/>
                </a:solidFill>
                <a:latin typeface="inherit"/>
              </a:rPr>
              <a:t>Co-orientador</a:t>
            </a:r>
            <a:r>
              <a:rPr lang="pt-PT" altLang="pt-PT" sz="2000" i="1" dirty="0">
                <a:solidFill>
                  <a:schemeClr val="tx1"/>
                </a:solidFill>
                <a:latin typeface="inherit"/>
              </a:rPr>
              <a:t>: Henrique Manuel de Castro Faria Salgado</a:t>
            </a:r>
            <a:br>
              <a:rPr lang="pt-PT" altLang="pt-PT" sz="2000" i="1" dirty="0">
                <a:solidFill>
                  <a:schemeClr val="tx1"/>
                </a:solidFill>
                <a:latin typeface="inherit"/>
              </a:rPr>
            </a:br>
            <a:r>
              <a:rPr lang="pt-PT" altLang="pt-PT" sz="2000" b="1" i="1" dirty="0">
                <a:solidFill>
                  <a:schemeClr val="tx1"/>
                </a:solidFill>
                <a:latin typeface="inherit"/>
              </a:rPr>
              <a:t>Supervisor Externo</a:t>
            </a:r>
            <a:r>
              <a:rPr lang="pt-PT" altLang="pt-PT" sz="2000" i="1" dirty="0">
                <a:solidFill>
                  <a:schemeClr val="tx1"/>
                </a:solidFill>
                <a:latin typeface="inherit"/>
              </a:rPr>
              <a:t>: Luís Manuel de Sousa Pessoa</a:t>
            </a:r>
            <a:endParaRPr lang="pt-PT" altLang="pt-PT" sz="4400" i="1" dirty="0">
              <a:ln>
                <a:noFill/>
              </a:ln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744457"/>
          </a:xfrm>
        </p:spPr>
        <p:txBody>
          <a:bodyPr>
            <a:normAutofit/>
          </a:bodyPr>
          <a:lstStyle/>
          <a:p>
            <a:r>
              <a:rPr lang="en-US" dirty="0"/>
              <a:t>FACULDADE DE ENGENHARIA DA UNIVERSIDADE DO PORTO</a:t>
            </a:r>
          </a:p>
          <a:p>
            <a:pPr algn="ctr"/>
            <a:r>
              <a:rPr lang="en-US" b="1" cap="none" dirty="0" smtClean="0"/>
              <a:t>6 </a:t>
            </a:r>
            <a:r>
              <a:rPr lang="en-US" b="1" cap="none" dirty="0"/>
              <a:t>de </a:t>
            </a:r>
            <a:r>
              <a:rPr lang="en-US" b="1" cap="none" dirty="0" err="1"/>
              <a:t>julho</a:t>
            </a:r>
            <a:r>
              <a:rPr lang="en-US" b="1" cap="none" dirty="0"/>
              <a:t> de 2017</a:t>
            </a:r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PT" altLang="pt-P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815" r="6694" b="11873"/>
          <a:stretch/>
        </p:blipFill>
        <p:spPr>
          <a:xfrm>
            <a:off x="8032830" y="5407805"/>
            <a:ext cx="3122850" cy="66096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5225469"/>
            <a:ext cx="2255488" cy="843298"/>
          </a:xfrm>
          <a:prstGeom prst="rect">
            <a:avLst/>
          </a:prstGeom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1878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849854"/>
            <a:ext cx="10058400" cy="887506"/>
          </a:xfrm>
        </p:spPr>
        <p:txBody>
          <a:bodyPr/>
          <a:lstStyle/>
          <a:p>
            <a:r>
              <a:rPr lang="en-US" dirty="0" err="1"/>
              <a:t>Objetivos</a:t>
            </a:r>
            <a:endParaRPr lang="en-US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1097280" y="1737360"/>
            <a:ext cx="10058400" cy="4733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2ª Etapa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0017" y="1869736"/>
            <a:ext cx="5205663" cy="4195455"/>
          </a:xfrm>
          <a:prstGeom prst="rect">
            <a:avLst/>
          </a:prstGeom>
        </p:spPr>
      </p:pic>
      <p:sp>
        <p:nvSpPr>
          <p:cNvPr id="6" name="Content Placeholder 3">
            <a:extLst>
              <a:ext uri="{FF2B5EF4-FFF2-40B4-BE49-F238E27FC236}">
                <a16:creationId xmlns:a16="http://schemas.microsoft.com/office/drawing/2014/main" xmlns="" id="{DCD8F4F9-BDCC-41AB-81E3-FE0417DFF10F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1097280" y="2527622"/>
            <a:ext cx="4801063" cy="3220644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lvl="2"/>
            <a:r>
              <a:rPr lang="pt-PT" sz="2000" dirty="0" smtClean="0"/>
              <a:t>Familiarização com o módulo GTX</a:t>
            </a:r>
          </a:p>
          <a:p>
            <a:pPr lvl="2"/>
            <a:r>
              <a:rPr lang="pt-PT" sz="2000" dirty="0" smtClean="0"/>
              <a:t>Desenvolver arquiteturas capazes de enviar e receber dados para/de GTX corretamente</a:t>
            </a:r>
          </a:p>
          <a:p>
            <a:pPr lvl="2"/>
            <a:r>
              <a:rPr lang="pt-PT" sz="2000" dirty="0"/>
              <a:t>Obter comunicação de dados em </a:t>
            </a:r>
            <a:r>
              <a:rPr lang="pt-PT" sz="2000" dirty="0" smtClean="0"/>
              <a:t>série</a:t>
            </a:r>
            <a:endParaRPr lang="pt-PT" sz="2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4103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Desenvolvimento e Resultados</a:t>
            </a:r>
            <a:endParaRPr lang="pt-PT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9759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PT" dirty="0" smtClean="0"/>
              <a:t>Etapa 1 – Arquitetura A</a:t>
            </a:r>
            <a:br>
              <a:rPr lang="pt-PT" dirty="0" smtClean="0"/>
            </a:br>
            <a:r>
              <a:rPr lang="pt-PT" sz="2800" dirty="0" smtClean="0"/>
              <a:t>Transmissão de uma imagem gerada na FPGA</a:t>
            </a:r>
            <a:endParaRPr lang="pt-PT" sz="2800" dirty="0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xmlns="" id="{DCD8F4F9-BDCC-41AB-81E3-FE0417DFF1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97280" y="2535621"/>
            <a:ext cx="4937760" cy="2009479"/>
          </a:xfrm>
        </p:spPr>
        <p:txBody>
          <a:bodyPr>
            <a:noAutofit/>
          </a:bodyPr>
          <a:lstStyle/>
          <a:p>
            <a:pPr lvl="1"/>
            <a:r>
              <a:rPr lang="pt-PT" sz="2000" dirty="0"/>
              <a:t>Geração de uma barra de cores na FPGA: </a:t>
            </a:r>
          </a:p>
          <a:p>
            <a:pPr lvl="2"/>
            <a:r>
              <a:rPr lang="pt-PT" sz="1600" dirty="0"/>
              <a:t>1920x1080 píxeis (atualização vertical = 60 Hz)</a:t>
            </a:r>
          </a:p>
          <a:p>
            <a:pPr lvl="1"/>
            <a:r>
              <a:rPr lang="pt-PT" sz="2000" dirty="0"/>
              <a:t>Placa HDMI TX recebe:</a:t>
            </a:r>
          </a:p>
          <a:p>
            <a:pPr lvl="2"/>
            <a:r>
              <a:rPr lang="pt-PT" sz="1600" dirty="0"/>
              <a:t>Dados referentes à imagem</a:t>
            </a:r>
          </a:p>
          <a:p>
            <a:pPr lvl="1"/>
            <a:r>
              <a:rPr lang="pt-PT" sz="2000" dirty="0"/>
              <a:t>Botão de </a:t>
            </a:r>
            <a:r>
              <a:rPr lang="pt-PT" sz="2000" i="1" dirty="0"/>
              <a:t>reset</a:t>
            </a:r>
          </a:p>
          <a:p>
            <a:pPr lvl="1"/>
            <a:r>
              <a:rPr lang="pt-PT" sz="2000" dirty="0" smtClean="0"/>
              <a:t>Interruptor</a:t>
            </a:r>
            <a:r>
              <a:rPr lang="pt-PT" sz="2000" dirty="0"/>
              <a:t> </a:t>
            </a:r>
            <a:r>
              <a:rPr lang="pt-PT" sz="2000" i="1" dirty="0" err="1" smtClean="0"/>
              <a:t>start</a:t>
            </a:r>
            <a:endParaRPr lang="pt-PT" sz="2000" i="1" dirty="0"/>
          </a:p>
        </p:txBody>
      </p:sp>
      <p:pic>
        <p:nvPicPr>
          <p:cNvPr id="15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7967" y="2064937"/>
            <a:ext cx="6277000" cy="3312378"/>
          </a:xfrm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1644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PT" dirty="0"/>
              <a:t>Etapa 1 – Arquitetura A</a:t>
            </a:r>
            <a:br>
              <a:rPr lang="pt-PT" dirty="0"/>
            </a:br>
            <a:r>
              <a:rPr lang="pt-PT" dirty="0"/>
              <a:t>Transmissão de uma imagem gerada na FPGA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89" r="27994" b="9829"/>
          <a:stretch/>
        </p:blipFill>
        <p:spPr>
          <a:xfrm>
            <a:off x="1282475" y="1737360"/>
            <a:ext cx="5014069" cy="436107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TextBox 7"/>
          <p:cNvSpPr txBox="1"/>
          <p:nvPr/>
        </p:nvSpPr>
        <p:spPr>
          <a:xfrm>
            <a:off x="6597569" y="2523281"/>
            <a:ext cx="4699321" cy="2308324"/>
          </a:xfrm>
          <a:prstGeom prst="rect">
            <a:avLst/>
          </a:prstGeom>
          <a:effec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pt-PT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 comunicação entre a FPGA e a placa HDMI foi bem sucedida. Conclui-se assim, um passo intermédio que visa alcançar o objetivo final proposto na primeira etapa do projeto.</a:t>
            </a:r>
            <a:endParaRPr lang="pt-PT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7638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Etapa</a:t>
            </a:r>
            <a:r>
              <a:rPr lang="en-US" dirty="0" smtClean="0"/>
              <a:t> 1 – </a:t>
            </a:r>
            <a:r>
              <a:rPr lang="pt-PT" dirty="0" smtClean="0"/>
              <a:t>Arquitetura B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pt-PT" sz="2800" dirty="0" smtClean="0"/>
              <a:t>Transmissão de imagem entre dispositivos HDMI</a:t>
            </a:r>
            <a:endParaRPr lang="pt-PT" sz="2800" dirty="0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xmlns="" id="{5376D6ED-2164-46E5-B1D5-011AB664A8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6904" y="2414564"/>
            <a:ext cx="5659120" cy="3638996"/>
          </a:xfrm>
        </p:spPr>
        <p:txBody>
          <a:bodyPr>
            <a:normAutofit/>
          </a:bodyPr>
          <a:lstStyle/>
          <a:p>
            <a:pPr lvl="1"/>
            <a:r>
              <a:rPr lang="pt-PT" sz="2000" dirty="0"/>
              <a:t>Geração de uma barra de cores na </a:t>
            </a:r>
            <a:r>
              <a:rPr lang="pt-PT" sz="2000" dirty="0" smtClean="0"/>
              <a:t>FPGA</a:t>
            </a:r>
            <a:endParaRPr lang="pt-PT" sz="2000" dirty="0"/>
          </a:p>
          <a:p>
            <a:pPr lvl="1"/>
            <a:r>
              <a:rPr lang="pt-PT" sz="2000" dirty="0" smtClean="0"/>
              <a:t>Placa </a:t>
            </a:r>
            <a:r>
              <a:rPr lang="pt-PT" sz="2000" dirty="0"/>
              <a:t>HDMI RX transmite: </a:t>
            </a:r>
          </a:p>
          <a:p>
            <a:pPr lvl="2"/>
            <a:r>
              <a:rPr lang="pt-PT" sz="1600" dirty="0"/>
              <a:t>Dados referentes à imagem </a:t>
            </a:r>
          </a:p>
          <a:p>
            <a:pPr lvl="1"/>
            <a:r>
              <a:rPr lang="pt-PT" sz="2000" dirty="0"/>
              <a:t>Placa HDMI TX recebe:</a:t>
            </a:r>
          </a:p>
          <a:p>
            <a:pPr lvl="2"/>
            <a:r>
              <a:rPr lang="pt-PT" sz="1600" dirty="0"/>
              <a:t>Dados referentes à imagem </a:t>
            </a:r>
          </a:p>
          <a:p>
            <a:pPr lvl="1"/>
            <a:r>
              <a:rPr lang="pt-PT" sz="2000" dirty="0"/>
              <a:t>Botão de </a:t>
            </a:r>
            <a:r>
              <a:rPr lang="pt-PT" sz="2000" i="1" dirty="0"/>
              <a:t>reset</a:t>
            </a:r>
          </a:p>
          <a:p>
            <a:pPr lvl="1"/>
            <a:r>
              <a:rPr lang="pt-PT" sz="2000" dirty="0" smtClean="0"/>
              <a:t>Interruptor</a:t>
            </a:r>
            <a:r>
              <a:rPr lang="pt-PT" sz="2000" dirty="0" smtClean="0"/>
              <a:t> </a:t>
            </a:r>
            <a:r>
              <a:rPr lang="pt-PT" sz="2000" i="1" dirty="0"/>
              <a:t>start</a:t>
            </a:r>
          </a:p>
          <a:p>
            <a:pPr lvl="2"/>
            <a:r>
              <a:rPr lang="pt-PT" sz="1600" i="1" dirty="0"/>
              <a:t>ON</a:t>
            </a:r>
            <a:r>
              <a:rPr lang="pt-PT" sz="1600" dirty="0"/>
              <a:t>: Transmite a barra de cores</a:t>
            </a:r>
          </a:p>
          <a:p>
            <a:pPr lvl="2"/>
            <a:r>
              <a:rPr lang="pt-PT" sz="1600" i="1" dirty="0"/>
              <a:t>OFF</a:t>
            </a:r>
            <a:r>
              <a:rPr lang="pt-PT" sz="1600" dirty="0"/>
              <a:t>: Transmite dados provenientes da placa RX</a:t>
            </a:r>
          </a:p>
          <a:p>
            <a:pPr lvl="2"/>
            <a:endParaRPr lang="en-US" sz="1600" dirty="0"/>
          </a:p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6527" y="2414564"/>
            <a:ext cx="6450169" cy="3169416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229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Etapa</a:t>
            </a:r>
            <a:r>
              <a:rPr lang="en-US" dirty="0"/>
              <a:t> 1 – </a:t>
            </a:r>
            <a:r>
              <a:rPr lang="pt-PT" dirty="0"/>
              <a:t>Arquitetura B</a:t>
            </a:r>
            <a:r>
              <a:rPr lang="en-US" dirty="0"/>
              <a:t/>
            </a:r>
            <a:br>
              <a:rPr lang="en-US" dirty="0"/>
            </a:br>
            <a:r>
              <a:rPr lang="pt-PT" sz="3100" dirty="0"/>
              <a:t>Transmissão de imagem entre dispositivos HDMI</a:t>
            </a:r>
            <a:endParaRPr lang="en-US" sz="31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31EF481A-39AE-4269-B861-E7A5FFC573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14" t="8937" r="18169" b="4932"/>
          <a:stretch/>
        </p:blipFill>
        <p:spPr>
          <a:xfrm>
            <a:off x="993108" y="1976432"/>
            <a:ext cx="5541176" cy="408516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0" name="TextBox 9"/>
          <p:cNvSpPr txBox="1"/>
          <p:nvPr/>
        </p:nvSpPr>
        <p:spPr>
          <a:xfrm>
            <a:off x="6638456" y="3603516"/>
            <a:ext cx="4517224" cy="830997"/>
          </a:xfrm>
          <a:prstGeom prst="rect">
            <a:avLst/>
          </a:prstGeom>
          <a:effec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pt-PT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 ligação entre dispositivos HDMI foi obtida com sucesso: o objetivo final proposto nesta primeira etapa é concluído.</a:t>
            </a:r>
            <a:endParaRPr lang="pt-PT" sz="1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1946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1097280" y="482138"/>
            <a:ext cx="10058400" cy="1255222"/>
          </a:xfrm>
        </p:spPr>
        <p:txBody>
          <a:bodyPr>
            <a:normAutofit/>
          </a:bodyPr>
          <a:lstStyle/>
          <a:p>
            <a:r>
              <a:rPr lang="pt-PT" dirty="0" smtClean="0"/>
              <a:t>Etapa 1 – Arquitetura C</a:t>
            </a:r>
            <a:br>
              <a:rPr lang="pt-PT" dirty="0" smtClean="0"/>
            </a:br>
            <a:r>
              <a:rPr lang="pt-PT" sz="3100" dirty="0" smtClean="0"/>
              <a:t>Transmissão de imagem e som entre dispositivos HDMI</a:t>
            </a:r>
            <a:endParaRPr lang="pt-PT" sz="3100" dirty="0"/>
          </a:p>
        </p:txBody>
      </p:sp>
      <p:pic>
        <p:nvPicPr>
          <p:cNvPr id="13" name="IMG_6431">
            <a:hlinkClick r:id="" action="ppaction://media"/>
            <a:extLst>
              <a:ext uri="{FF2B5EF4-FFF2-40B4-BE49-F238E27FC236}">
                <a16:creationId xmlns:a16="http://schemas.microsoft.com/office/drawing/2014/main" xmlns="" id="{55939A09-A278-402F-934C-410869E3F94D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377481" y="2133600"/>
            <a:ext cx="6294311" cy="3540676"/>
          </a:xfrm>
        </p:spPr>
      </p:pic>
      <p:sp>
        <p:nvSpPr>
          <p:cNvPr id="14" name="Content Placeholder 3">
            <a:extLst>
              <a:ext uri="{FF2B5EF4-FFF2-40B4-BE49-F238E27FC236}">
                <a16:creationId xmlns:a16="http://schemas.microsoft.com/office/drawing/2014/main" xmlns="" id="{88470A03-004D-4A10-9CDB-F35411451B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97280" y="1877060"/>
            <a:ext cx="4883972" cy="4345940"/>
          </a:xfrm>
        </p:spPr>
        <p:txBody>
          <a:bodyPr>
            <a:normAutofit/>
          </a:bodyPr>
          <a:lstStyle/>
          <a:p>
            <a:pPr lvl="1"/>
            <a:r>
              <a:rPr lang="pt-PT" sz="2000" dirty="0"/>
              <a:t>Placa HDMI RX transmite: </a:t>
            </a:r>
          </a:p>
          <a:p>
            <a:pPr lvl="2"/>
            <a:r>
              <a:rPr lang="pt-PT" sz="1600" dirty="0"/>
              <a:t>Dados referentes à imagem </a:t>
            </a:r>
          </a:p>
          <a:p>
            <a:pPr lvl="2"/>
            <a:r>
              <a:rPr lang="pt-PT" sz="1600" dirty="0"/>
              <a:t>Audio no formato I2S</a:t>
            </a:r>
          </a:p>
          <a:p>
            <a:pPr lvl="1"/>
            <a:r>
              <a:rPr lang="pt-PT" sz="2000" dirty="0"/>
              <a:t>Placa HDMI </a:t>
            </a:r>
            <a:r>
              <a:rPr lang="pt-PT" sz="2000" dirty="0" smtClean="0"/>
              <a:t>TX recebe: </a:t>
            </a:r>
            <a:endParaRPr lang="pt-PT" sz="2000" dirty="0"/>
          </a:p>
          <a:p>
            <a:pPr lvl="2"/>
            <a:r>
              <a:rPr lang="pt-PT" sz="1600" dirty="0"/>
              <a:t>Dados referentes à imagem </a:t>
            </a:r>
          </a:p>
          <a:p>
            <a:pPr lvl="2"/>
            <a:r>
              <a:rPr lang="pt-PT" sz="1600" dirty="0"/>
              <a:t>Audio no formato I2S</a:t>
            </a:r>
          </a:p>
          <a:p>
            <a:pPr lvl="1"/>
            <a:r>
              <a:rPr lang="pt-PT" sz="2000" dirty="0"/>
              <a:t>Botão de </a:t>
            </a:r>
            <a:r>
              <a:rPr lang="pt-PT" sz="2000" i="1" dirty="0"/>
              <a:t>reset</a:t>
            </a:r>
          </a:p>
          <a:p>
            <a:pPr lvl="1"/>
            <a:r>
              <a:rPr lang="pt-PT" sz="2000" dirty="0"/>
              <a:t>Botão de </a:t>
            </a:r>
            <a:r>
              <a:rPr lang="pt-PT" sz="2000" i="1" dirty="0"/>
              <a:t>POWER</a:t>
            </a:r>
          </a:p>
          <a:p>
            <a:pPr lvl="1"/>
            <a:r>
              <a:rPr lang="pt-PT" sz="2000" dirty="0"/>
              <a:t>Botão de </a:t>
            </a:r>
            <a:r>
              <a:rPr lang="pt-PT" sz="2000" i="1" dirty="0"/>
              <a:t>MUTE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97280" y="4948320"/>
            <a:ext cx="3993266" cy="830997"/>
          </a:xfrm>
          <a:prstGeom prst="rect">
            <a:avLst/>
          </a:prstGeom>
          <a:effec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pt-PT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Com o objetivo final desta primeira etapa já concluído, foi possível adicionar uma nova característica à mesma: suporte de som</a:t>
            </a:r>
            <a:endParaRPr lang="pt-PT" sz="1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353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1"/>
          <p:cNvSpPr>
            <a:spLocks noGrp="1"/>
          </p:cNvSpPr>
          <p:nvPr>
            <p:ph type="title"/>
          </p:nvPr>
        </p:nvSpPr>
        <p:spPr>
          <a:xfrm>
            <a:off x="1097278" y="286603"/>
            <a:ext cx="10257907" cy="1450757"/>
          </a:xfrm>
        </p:spPr>
        <p:txBody>
          <a:bodyPr>
            <a:normAutofit/>
          </a:bodyPr>
          <a:lstStyle/>
          <a:p>
            <a:r>
              <a:rPr lang="pt-PT" dirty="0"/>
              <a:t>Etapa 2 – Arquitetura D</a:t>
            </a:r>
            <a:r>
              <a:rPr lang="am-ET" dirty="0">
                <a:cs typeface="Calibri" panose="020F0502020204030204" pitchFamily="34" charset="0"/>
              </a:rPr>
              <a:t/>
            </a:r>
            <a:br>
              <a:rPr lang="am-ET" dirty="0">
                <a:cs typeface="Calibri" panose="020F0502020204030204" pitchFamily="34" charset="0"/>
              </a:rPr>
            </a:br>
            <a:r>
              <a:rPr lang="pt-PT" sz="3100" dirty="0"/>
              <a:t>Transmissão de uma barra de cores gerada na FPGA em série</a:t>
            </a:r>
            <a:endParaRPr lang="am-ET" sz="31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A4FFF611-406C-44D4-A1BE-838CB63FA0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39746" y="2129470"/>
            <a:ext cx="4937760" cy="3748351"/>
          </a:xfrm>
        </p:spPr>
        <p:txBody>
          <a:bodyPr>
            <a:noAutofit/>
          </a:bodyPr>
          <a:lstStyle/>
          <a:p>
            <a:pPr lvl="1"/>
            <a:r>
              <a:rPr lang="pt-PT" sz="2000" dirty="0" smtClean="0"/>
              <a:t>Geração de uma barra de cores na FPGA</a:t>
            </a:r>
          </a:p>
          <a:p>
            <a:pPr lvl="1"/>
            <a:r>
              <a:rPr lang="pt-PT" sz="2000" dirty="0" smtClean="0"/>
              <a:t>Tramas de 40 bits </a:t>
            </a:r>
            <a:r>
              <a:rPr lang="pt-PT" sz="2000" dirty="0" smtClean="0"/>
              <a:t>enviadas à cadência de 148,5 MHz para o módulo GTX</a:t>
            </a:r>
            <a:endParaRPr lang="pt-PT" sz="2000" dirty="0" smtClean="0"/>
          </a:p>
          <a:p>
            <a:pPr lvl="1"/>
            <a:r>
              <a:rPr lang="pt-PT" sz="2000" dirty="0" smtClean="0"/>
              <a:t>Taxa de débito = 5,94 </a:t>
            </a:r>
            <a:r>
              <a:rPr lang="pt-PT" sz="2000" dirty="0" err="1" smtClean="0"/>
              <a:t>Gbit</a:t>
            </a:r>
            <a:r>
              <a:rPr lang="pt-PT" sz="2000" dirty="0" smtClean="0"/>
              <a:t>/s</a:t>
            </a:r>
          </a:p>
          <a:p>
            <a:pPr lvl="1"/>
            <a:r>
              <a:rPr lang="pt-PT" sz="2000" dirty="0" smtClean="0"/>
              <a:t>Tramas de 40 bits </a:t>
            </a:r>
            <a:r>
              <a:rPr lang="pt-PT" sz="2000" dirty="0" smtClean="0"/>
              <a:t>recebidas à cadência de 148,5 MHz para do módulo GTX</a:t>
            </a:r>
            <a:endParaRPr lang="pt-PT" sz="2000" dirty="0" smtClean="0"/>
          </a:p>
          <a:p>
            <a:pPr lvl="1"/>
            <a:r>
              <a:rPr lang="pt-PT" sz="2000" b="1" dirty="0" smtClean="0"/>
              <a:t>Tramas devidamente alinhadas</a:t>
            </a:r>
            <a:endParaRPr lang="pt-PT" sz="2000" b="1" dirty="0" smtClean="0"/>
          </a:p>
          <a:p>
            <a:pPr lvl="1"/>
            <a:r>
              <a:rPr lang="pt-PT" sz="2000" dirty="0" smtClean="0"/>
              <a:t>Placa HDMI TX recebe: </a:t>
            </a:r>
          </a:p>
          <a:p>
            <a:pPr lvl="2"/>
            <a:r>
              <a:rPr lang="pt-PT" sz="1600" dirty="0" smtClean="0"/>
              <a:t>Dados referentes à imagem </a:t>
            </a:r>
            <a:endParaRPr lang="pt-PT" sz="16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7506" y="2055544"/>
            <a:ext cx="6108710" cy="3504093"/>
          </a:xfrm>
          <a:prstGeom prst="rect">
            <a:avLst/>
          </a:prstGeom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7273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1"/>
          <p:cNvSpPr>
            <a:spLocks noGrp="1"/>
          </p:cNvSpPr>
          <p:nvPr>
            <p:ph type="title"/>
          </p:nvPr>
        </p:nvSpPr>
        <p:spPr>
          <a:xfrm>
            <a:off x="1097278" y="286603"/>
            <a:ext cx="10257907" cy="1450757"/>
          </a:xfrm>
        </p:spPr>
        <p:txBody>
          <a:bodyPr>
            <a:normAutofit/>
          </a:bodyPr>
          <a:lstStyle/>
          <a:p>
            <a:r>
              <a:rPr lang="pt-PT" dirty="0"/>
              <a:t>Etapa 2 – Arquitetura D</a:t>
            </a:r>
            <a:r>
              <a:rPr lang="am-ET" dirty="0">
                <a:cs typeface="Calibri" panose="020F0502020204030204" pitchFamily="34" charset="0"/>
              </a:rPr>
              <a:t/>
            </a:r>
            <a:br>
              <a:rPr lang="am-ET" dirty="0">
                <a:cs typeface="Calibri" panose="020F0502020204030204" pitchFamily="34" charset="0"/>
              </a:rPr>
            </a:br>
            <a:r>
              <a:rPr lang="pt-PT" sz="3100" dirty="0"/>
              <a:t>Transmissão de uma barra de cores gerada na FPGA em série</a:t>
            </a:r>
            <a:endParaRPr lang="am-ET" sz="3100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17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2809" y="1737360"/>
            <a:ext cx="7117206" cy="4577787"/>
          </a:xfrm>
          <a:prstGeom prst="rect">
            <a:avLst/>
          </a:prstGeom>
        </p:spPr>
      </p:pic>
      <p:sp>
        <p:nvSpPr>
          <p:cNvPr id="9" name="Content Placeholder 3">
            <a:extLst>
              <a:ext uri="{FF2B5EF4-FFF2-40B4-BE49-F238E27FC236}">
                <a16:creationId xmlns:a16="http://schemas.microsoft.com/office/drawing/2014/main" xmlns="" id="{A4FFF611-406C-44D4-A1BE-838CB63FA0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4917" y="2437860"/>
            <a:ext cx="3355531" cy="3748351"/>
          </a:xfrm>
        </p:spPr>
        <p:txBody>
          <a:bodyPr>
            <a:noAutofit/>
          </a:bodyPr>
          <a:lstStyle/>
          <a:p>
            <a:pPr lvl="1" algn="just"/>
            <a:r>
              <a:rPr lang="pt-PT" sz="2000" dirty="0" smtClean="0"/>
              <a:t>Quando a palavra recebida não está alinhada de acordo com estes limites, a porta de alinhamento manual é ativada</a:t>
            </a:r>
          </a:p>
          <a:p>
            <a:pPr lvl="1"/>
            <a:r>
              <a:rPr lang="pt-PT" sz="1600" dirty="0" smtClean="0"/>
              <a:t>Explicar por alto como funciona o alinhamento manual</a:t>
            </a:r>
            <a:endParaRPr lang="pt-PT" sz="1600"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xmlns="" id="{A4FFF611-406C-44D4-A1BE-838CB63FA0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97278" y="1830458"/>
            <a:ext cx="3355531" cy="478466"/>
          </a:xfrm>
        </p:spPr>
        <p:txBody>
          <a:bodyPr>
            <a:noAutofit/>
          </a:bodyPr>
          <a:lstStyle/>
          <a:p>
            <a:pPr marL="0" marR="0" lvl="1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sz="2400" b="1" dirty="0" smtClean="0"/>
              <a:t>Alinhamento dos dados</a:t>
            </a:r>
            <a:endParaRPr lang="pt-PT" sz="2400" b="1" dirty="0"/>
          </a:p>
        </p:txBody>
      </p:sp>
    </p:spTree>
    <p:extLst>
      <p:ext uri="{BB962C8B-B14F-4D97-AF65-F5344CB8AC3E}">
        <p14:creationId xmlns:p14="http://schemas.microsoft.com/office/powerpoint/2010/main" val="1552931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PT" dirty="0"/>
              <a:t>Etapa 2 – Arquitetura D</a:t>
            </a:r>
            <a:r>
              <a:rPr lang="am-ET" dirty="0">
                <a:cs typeface="Calibri" panose="020F0502020204030204" pitchFamily="34" charset="0"/>
              </a:rPr>
              <a:t/>
            </a:r>
            <a:br>
              <a:rPr lang="am-ET" dirty="0">
                <a:cs typeface="Calibri" panose="020F0502020204030204" pitchFamily="34" charset="0"/>
              </a:rPr>
            </a:br>
            <a:r>
              <a:rPr lang="pt-PT" sz="2800" dirty="0"/>
              <a:t>Transmissão de uma barra de cores gerada na FPGA em série</a:t>
            </a:r>
            <a:endParaRPr lang="en-US" sz="2800" dirty="0"/>
          </a:p>
        </p:txBody>
      </p:sp>
      <p:sp>
        <p:nvSpPr>
          <p:cNvPr id="7" name="TextBox 6"/>
          <p:cNvSpPr txBox="1"/>
          <p:nvPr/>
        </p:nvSpPr>
        <p:spPr>
          <a:xfrm>
            <a:off x="6768873" y="3370441"/>
            <a:ext cx="4528018" cy="584775"/>
          </a:xfrm>
          <a:prstGeom prst="rect">
            <a:avLst/>
          </a:prstGeom>
          <a:effec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pt-PT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A transmissão de dados em série foi bem sucedida, validando toda a arquitetura desenvolvida</a:t>
            </a:r>
            <a:endParaRPr lang="pt-PT" sz="1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861240"/>
            <a:ext cx="5145024" cy="4187952"/>
          </a:xfrm>
          <a:prstGeom prst="rect">
            <a:avLst/>
          </a:prstGeom>
        </p:spPr>
      </p:pic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210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smtClean="0"/>
              <a:t>Conteúdo</a:t>
            </a:r>
            <a:endParaRPr lang="pt-P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PT" dirty="0"/>
              <a:t>Introdução </a:t>
            </a:r>
          </a:p>
          <a:p>
            <a:r>
              <a:rPr lang="pt-PT" dirty="0"/>
              <a:t>Objetivos</a:t>
            </a:r>
          </a:p>
          <a:p>
            <a:pPr lvl="1"/>
            <a:r>
              <a:rPr lang="pt-PT" dirty="0"/>
              <a:t>1ª Etapa </a:t>
            </a:r>
          </a:p>
          <a:p>
            <a:pPr lvl="1"/>
            <a:r>
              <a:rPr lang="pt-PT" dirty="0"/>
              <a:t>2ª Etapa</a:t>
            </a:r>
          </a:p>
          <a:p>
            <a:r>
              <a:rPr lang="pt-PT" dirty="0" smtClean="0"/>
              <a:t>Conceção</a:t>
            </a:r>
            <a:r>
              <a:rPr lang="pt-PT" dirty="0"/>
              <a:t>, Desenvolvimento e Resultados</a:t>
            </a:r>
          </a:p>
          <a:p>
            <a:pPr lvl="1"/>
            <a:r>
              <a:rPr lang="pt-PT" dirty="0"/>
              <a:t>1ª Etapa </a:t>
            </a:r>
          </a:p>
          <a:p>
            <a:pPr lvl="1"/>
            <a:r>
              <a:rPr lang="pt-PT" dirty="0"/>
              <a:t>2ª Etapa</a:t>
            </a:r>
          </a:p>
          <a:p>
            <a:pPr lvl="1"/>
            <a:r>
              <a:rPr lang="pt-PT" dirty="0"/>
              <a:t>Análise dos recursos da FPGA utilizados em cada arquitetura</a:t>
            </a:r>
            <a:endParaRPr lang="en-US" dirty="0"/>
          </a:p>
          <a:p>
            <a:r>
              <a:rPr lang="pt-PT" dirty="0"/>
              <a:t>Conclusões e Trabalho Futuro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6596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PT" dirty="0"/>
              <a:t>Etapa 2 – Arquitetura E</a:t>
            </a:r>
            <a:r>
              <a:rPr lang="en-US" dirty="0"/>
              <a:t/>
            </a:r>
            <a:br>
              <a:rPr lang="en-US" dirty="0"/>
            </a:br>
            <a:r>
              <a:rPr lang="pt-PT" sz="3100" dirty="0" smtClean="0"/>
              <a:t>Transmissão de imagem em série entre dispositivos HDMI</a:t>
            </a:r>
            <a:endParaRPr lang="pt-PT" sz="31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A4FFF611-406C-44D4-A1BE-838CB63FA0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35828" y="1870306"/>
            <a:ext cx="4937760" cy="4217673"/>
          </a:xfrm>
        </p:spPr>
        <p:txBody>
          <a:bodyPr>
            <a:noAutofit/>
          </a:bodyPr>
          <a:lstStyle/>
          <a:p>
            <a:pPr lvl="1"/>
            <a:r>
              <a:rPr lang="pt-PT" sz="2000" dirty="0"/>
              <a:t>Geração de uma barra de cores na </a:t>
            </a:r>
            <a:r>
              <a:rPr lang="pt-PT" sz="2000" dirty="0" smtClean="0"/>
              <a:t>FPGA</a:t>
            </a:r>
          </a:p>
          <a:p>
            <a:pPr lvl="1"/>
            <a:r>
              <a:rPr lang="pt-PT" sz="2000" dirty="0"/>
              <a:t>Placa HDMI RX transmite: </a:t>
            </a:r>
          </a:p>
          <a:p>
            <a:pPr lvl="2"/>
            <a:r>
              <a:rPr lang="pt-PT" sz="1600" dirty="0"/>
              <a:t>Dados referentes à imagem </a:t>
            </a:r>
            <a:endParaRPr lang="pt-PT" sz="2000" dirty="0"/>
          </a:p>
          <a:p>
            <a:pPr lvl="1"/>
            <a:r>
              <a:rPr lang="pt-PT" sz="2000" dirty="0"/>
              <a:t>Tramas de 40 bits enviadas à cadência de 148,5 MHz para o módulo GTX</a:t>
            </a:r>
          </a:p>
          <a:p>
            <a:pPr lvl="1"/>
            <a:r>
              <a:rPr lang="pt-PT" sz="2000" dirty="0"/>
              <a:t>Taxa de débito = 5,94 </a:t>
            </a:r>
            <a:r>
              <a:rPr lang="pt-PT" sz="2000" dirty="0" err="1"/>
              <a:t>Gbit</a:t>
            </a:r>
            <a:r>
              <a:rPr lang="pt-PT" sz="2000" dirty="0"/>
              <a:t>/s</a:t>
            </a:r>
          </a:p>
          <a:p>
            <a:pPr lvl="1"/>
            <a:r>
              <a:rPr lang="pt-PT" sz="2000" dirty="0"/>
              <a:t>Tramas de 40 bits recebidas à cadência de 148,5 MHz para do módulo GTX</a:t>
            </a:r>
          </a:p>
          <a:p>
            <a:pPr lvl="1"/>
            <a:r>
              <a:rPr lang="pt-PT" sz="2000" dirty="0"/>
              <a:t>Tramas devidamente alinhadas</a:t>
            </a:r>
          </a:p>
          <a:p>
            <a:pPr lvl="1"/>
            <a:r>
              <a:rPr lang="pt-PT" sz="2000" dirty="0"/>
              <a:t>Placa HDMI TX recebe: </a:t>
            </a:r>
          </a:p>
          <a:p>
            <a:pPr lvl="2"/>
            <a:r>
              <a:rPr lang="pt-PT" sz="1600" dirty="0"/>
              <a:t>Dados referentes à imagem </a:t>
            </a:r>
            <a:endParaRPr lang="pt-PT" sz="16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19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3588" y="1870306"/>
            <a:ext cx="5703814" cy="3554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425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2"/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6219" t="7761" r="26503"/>
          <a:stretch/>
        </p:blipFill>
        <p:spPr>
          <a:xfrm>
            <a:off x="5529580" y="1870306"/>
            <a:ext cx="5626100" cy="43388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20</a:t>
            </a:fld>
            <a:endParaRPr lang="en-US" dirty="0"/>
          </a:p>
        </p:txBody>
      </p:sp>
      <p:sp>
        <p:nvSpPr>
          <p:cNvPr id="6" name="Title 1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pt-PT" dirty="0"/>
              <a:t>Etapa 2 – Arquitetura E</a:t>
            </a:r>
            <a:r>
              <a:rPr lang="en-US" dirty="0"/>
              <a:t/>
            </a:r>
            <a:br>
              <a:rPr lang="en-US" dirty="0"/>
            </a:br>
            <a:r>
              <a:rPr lang="pt-PT" sz="3100" dirty="0" smtClean="0"/>
              <a:t>Transmissão de imagem em série entre </a:t>
            </a:r>
            <a:r>
              <a:rPr lang="pt-PT" sz="3100" smtClean="0"/>
              <a:t>dispositivos HDMI</a:t>
            </a:r>
            <a:endParaRPr lang="pt-PT" sz="3100" dirty="0"/>
          </a:p>
        </p:txBody>
      </p:sp>
    </p:spTree>
    <p:extLst>
      <p:ext uri="{BB962C8B-B14F-4D97-AF65-F5344CB8AC3E}">
        <p14:creationId xmlns:p14="http://schemas.microsoft.com/office/powerpoint/2010/main" val="1625862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1097280" y="493713"/>
            <a:ext cx="10058400" cy="1255222"/>
          </a:xfrm>
        </p:spPr>
        <p:txBody>
          <a:bodyPr>
            <a:normAutofit/>
          </a:bodyPr>
          <a:lstStyle/>
          <a:p>
            <a:r>
              <a:rPr lang="pt-PT" dirty="0"/>
              <a:t>Etapa </a:t>
            </a:r>
            <a:r>
              <a:rPr lang="pt-PT" dirty="0" smtClean="0"/>
              <a:t>1/2</a:t>
            </a:r>
            <a:r>
              <a:rPr lang="en-US" dirty="0"/>
              <a:t/>
            </a:r>
            <a:br>
              <a:rPr lang="en-US" dirty="0"/>
            </a:br>
            <a:r>
              <a:rPr lang="pt-PT" sz="3100" dirty="0"/>
              <a:t>Análise</a:t>
            </a:r>
            <a:r>
              <a:rPr lang="en-US" sz="3100" dirty="0"/>
              <a:t> de </a:t>
            </a:r>
            <a:r>
              <a:rPr lang="pt-PT" sz="3100" dirty="0"/>
              <a:t>Recursos Utilizados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xmlns="" id="{BACAE69C-BA39-468C-9670-8E5CEA97ED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6931479"/>
              </p:ext>
            </p:extLst>
          </p:nvPr>
        </p:nvGraphicFramePr>
        <p:xfrm>
          <a:off x="1097280" y="2095183"/>
          <a:ext cx="10058398" cy="2759604"/>
        </p:xfrm>
        <a:graphic>
          <a:graphicData uri="http://schemas.openxmlformats.org/drawingml/2006/table">
            <a:tbl>
              <a:tblPr>
                <a:tableStyleId>{2A488322-F2BA-4B5B-9748-0D474271808F}</a:tableStyleId>
              </a:tblPr>
              <a:tblGrid>
                <a:gridCol w="820337">
                  <a:extLst>
                    <a:ext uri="{9D8B030D-6E8A-4147-A177-3AD203B41FA5}">
                      <a16:colId xmlns:a16="http://schemas.microsoft.com/office/drawing/2014/main" xmlns="" val="3914375198"/>
                    </a:ext>
                  </a:extLst>
                </a:gridCol>
                <a:gridCol w="1161249"/>
                <a:gridCol w="642027"/>
                <a:gridCol w="1094175"/>
                <a:gridCol w="709101"/>
                <a:gridCol w="1131274"/>
                <a:gridCol w="672002"/>
                <a:gridCol w="1087350">
                  <a:extLst>
                    <a:ext uri="{9D8B030D-6E8A-4147-A177-3AD203B41FA5}">
                      <a16:colId xmlns:a16="http://schemas.microsoft.com/office/drawing/2014/main" xmlns="" val="2559900723"/>
                    </a:ext>
                  </a:extLst>
                </a:gridCol>
                <a:gridCol w="761140">
                  <a:extLst>
                    <a:ext uri="{9D8B030D-6E8A-4147-A177-3AD203B41FA5}">
                      <a16:colId xmlns:a16="http://schemas.microsoft.com/office/drawing/2014/main" xmlns="" val="1751239317"/>
                    </a:ext>
                  </a:extLst>
                </a:gridCol>
                <a:gridCol w="1079235">
                  <a:extLst>
                    <a:ext uri="{9D8B030D-6E8A-4147-A177-3AD203B41FA5}">
                      <a16:colId xmlns:a16="http://schemas.microsoft.com/office/drawing/2014/main" xmlns="" val="3010944425"/>
                    </a:ext>
                  </a:extLst>
                </a:gridCol>
                <a:gridCol w="900508">
                  <a:extLst>
                    <a:ext uri="{9D8B030D-6E8A-4147-A177-3AD203B41FA5}">
                      <a16:colId xmlns:a16="http://schemas.microsoft.com/office/drawing/2014/main" xmlns="" val="2776146504"/>
                    </a:ext>
                  </a:extLst>
                </a:gridCol>
              </a:tblGrid>
              <a:tr h="459934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Recurso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 smtClean="0">
                          <a:effectLst/>
                        </a:rPr>
                        <a:t>Arquitetura A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Arquitetura B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Arquitetura C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Arquitetura D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Arquitetura E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573357584"/>
                  </a:ext>
                </a:extLst>
              </a:tr>
              <a:tr h="459934">
                <a:tc v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Utilização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%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Utilização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%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Utilização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%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Utilização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%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Utilização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%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380084460"/>
                  </a:ext>
                </a:extLst>
              </a:tr>
              <a:tr h="459934"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FF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31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0,01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64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0,01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59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0,01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566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0,09</a:t>
                      </a: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710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0,12</a:t>
                      </a: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xmlns="" val="3074422463"/>
                  </a:ext>
                </a:extLst>
              </a:tr>
              <a:tr h="459934"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LUT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59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0,02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67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0,02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27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0,01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486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0,16</a:t>
                      </a: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590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0,19</a:t>
                      </a: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xmlns="" val="1838993418"/>
                  </a:ext>
                </a:extLst>
              </a:tr>
              <a:tr h="459934"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I/O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38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uk-UA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5,43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70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10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103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i-FI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14,71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44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6,29</a:t>
                      </a: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78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11,14</a:t>
                      </a: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xmlns="" val="3199640302"/>
                  </a:ext>
                </a:extLst>
              </a:tr>
              <a:tr h="459934"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GT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2,86</a:t>
                      </a: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2,86</a:t>
                      </a: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xmlns="" val="3848637501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C8DAEAE5-90D1-477F-9E67-00958A800868}"/>
              </a:ext>
            </a:extLst>
          </p:cNvPr>
          <p:cNvSpPr txBox="1"/>
          <p:nvPr/>
        </p:nvSpPr>
        <p:spPr>
          <a:xfrm>
            <a:off x="1097280" y="5001644"/>
            <a:ext cx="234692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b="1" dirty="0"/>
              <a:t>FF</a:t>
            </a:r>
            <a:r>
              <a:rPr lang="pt-PT"/>
              <a:t>: </a:t>
            </a:r>
            <a:r>
              <a:rPr lang="pt-PT" i="1" smtClean="0"/>
              <a:t>Flip-Flops</a:t>
            </a:r>
          </a:p>
          <a:p>
            <a:r>
              <a:rPr lang="pt-PT" b="1" dirty="0" smtClean="0"/>
              <a:t>LUT</a:t>
            </a:r>
            <a:r>
              <a:rPr lang="pt-PT" dirty="0" smtClean="0"/>
              <a:t> </a:t>
            </a:r>
            <a:r>
              <a:rPr lang="pt-PT" dirty="0"/>
              <a:t>: </a:t>
            </a:r>
            <a:r>
              <a:rPr lang="pt-PT" i="1" dirty="0"/>
              <a:t>LookUp Tables</a:t>
            </a:r>
          </a:p>
          <a:p>
            <a:r>
              <a:rPr lang="pt-PT" b="1" dirty="0"/>
              <a:t>I/O</a:t>
            </a:r>
            <a:r>
              <a:rPr lang="pt-PT" i="1" dirty="0"/>
              <a:t>: Inputs/Outputs</a:t>
            </a:r>
          </a:p>
          <a:p>
            <a:r>
              <a:rPr lang="pt-PT" b="1" dirty="0"/>
              <a:t>GT:</a:t>
            </a:r>
            <a:r>
              <a:rPr lang="pt-PT" dirty="0"/>
              <a:t> </a:t>
            </a:r>
            <a:r>
              <a:rPr lang="pt-PT" i="1" dirty="0"/>
              <a:t>Gigabit Transceiver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6286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Conclusões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 TRABALHO FUTURO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4412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Conclusion and Future Work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17920" y="1892351"/>
            <a:ext cx="4937760" cy="736282"/>
          </a:xfrm>
        </p:spPr>
        <p:txBody>
          <a:bodyPr/>
          <a:lstStyle/>
          <a:p>
            <a:r>
              <a:rPr lang="pt-PT" dirty="0" smtClean="0"/>
              <a:t>Ligação direta do </a:t>
            </a:r>
            <a:r>
              <a:rPr lang="pt-PT" dirty="0" err="1" smtClean="0"/>
              <a:t>hdmi</a:t>
            </a:r>
            <a:endParaRPr lang="pt-PT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97280" y="1973374"/>
            <a:ext cx="4937760" cy="736282"/>
          </a:xfrm>
        </p:spPr>
        <p:txBody>
          <a:bodyPr/>
          <a:lstStyle/>
          <a:p>
            <a:r>
              <a:rPr lang="pt-PT" dirty="0" smtClean="0"/>
              <a:t>Comunicação em série</a:t>
            </a:r>
            <a:endParaRPr lang="pt-PT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97280" y="2722411"/>
            <a:ext cx="4937760" cy="3378200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Serial Communication was achieved</a:t>
            </a:r>
          </a:p>
          <a:p>
            <a:pPr lvl="2"/>
            <a:r>
              <a:rPr lang="en-US" dirty="0"/>
              <a:t>Available to achieve 5,94 Gb/s</a:t>
            </a:r>
          </a:p>
          <a:p>
            <a:pPr lvl="2"/>
            <a:r>
              <a:rPr lang="en-US" dirty="0"/>
              <a:t>Other data rates are achievable for other configurations</a:t>
            </a:r>
          </a:p>
          <a:p>
            <a:pPr lvl="1"/>
            <a:r>
              <a:rPr lang="en-US" dirty="0"/>
              <a:t>Future work:</a:t>
            </a:r>
          </a:p>
          <a:p>
            <a:pPr lvl="2"/>
            <a:r>
              <a:rPr lang="en-US" dirty="0"/>
              <a:t>Transmit Sound with image too</a:t>
            </a:r>
          </a:p>
          <a:p>
            <a:pPr lvl="2"/>
            <a:r>
              <a:rPr lang="en-US" dirty="0"/>
              <a:t>Work on the packing protocol and get better </a:t>
            </a:r>
            <a:r>
              <a:rPr lang="en-US" dirty="0" smtClean="0"/>
              <a:t>results</a:t>
            </a:r>
          </a:p>
          <a:p>
            <a:pPr lvl="2"/>
            <a:r>
              <a:rPr lang="en-US" dirty="0" err="1" smtClean="0"/>
              <a:t>Largura</a:t>
            </a:r>
            <a:r>
              <a:rPr lang="en-US" dirty="0" smtClean="0"/>
              <a:t> de </a:t>
            </a:r>
            <a:r>
              <a:rPr lang="en-US" dirty="0" err="1" smtClean="0"/>
              <a:t>banda</a:t>
            </a:r>
            <a:r>
              <a:rPr lang="en-US" dirty="0" smtClean="0"/>
              <a:t> </a:t>
            </a:r>
            <a:r>
              <a:rPr lang="en-US" dirty="0" err="1" smtClean="0"/>
              <a:t>diminui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628633"/>
            <a:ext cx="4937760" cy="3378200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Almost configurations available for HDMI boards were explored:</a:t>
            </a:r>
          </a:p>
          <a:p>
            <a:pPr lvl="2"/>
            <a:r>
              <a:rPr lang="en-US" dirty="0"/>
              <a:t>Just image in RGB format</a:t>
            </a:r>
          </a:p>
          <a:p>
            <a:pPr lvl="2"/>
            <a:r>
              <a:rPr lang="en-US" dirty="0"/>
              <a:t>Image in RGB and </a:t>
            </a:r>
            <a:r>
              <a:rPr lang="en-US" dirty="0" err="1"/>
              <a:t>YCbCr</a:t>
            </a:r>
            <a:r>
              <a:rPr lang="en-US" dirty="0"/>
              <a:t> format and Sound</a:t>
            </a:r>
          </a:p>
          <a:p>
            <a:pPr lvl="2"/>
            <a:r>
              <a:rPr lang="en-US" dirty="0"/>
              <a:t>All the work of major importance was accomplished in this field</a:t>
            </a:r>
          </a:p>
          <a:p>
            <a:pPr lvl="1"/>
            <a:r>
              <a:rPr lang="en-US" dirty="0"/>
              <a:t>Future work:</a:t>
            </a:r>
          </a:p>
          <a:p>
            <a:pPr lvl="2"/>
            <a:r>
              <a:rPr lang="en-US" dirty="0"/>
              <a:t>Explore two channels of HDMI data and work on some configurations with that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3989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Alguma</a:t>
            </a:r>
            <a:r>
              <a:rPr lang="en-US" dirty="0" smtClean="0"/>
              <a:t> </a:t>
            </a:r>
            <a:r>
              <a:rPr lang="en-US" dirty="0" err="1" smtClean="0"/>
              <a:t>questão</a:t>
            </a:r>
            <a:r>
              <a:rPr lang="en-US" dirty="0" smtClean="0"/>
              <a:t> ?</a:t>
            </a:r>
            <a:endParaRPr lang="en-US" dirty="0"/>
          </a:p>
        </p:txBody>
      </p:sp>
      <p:sp>
        <p:nvSpPr>
          <p:cNvPr id="9" name="Picture Placeholder 8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15" y="0"/>
            <a:ext cx="12191985" cy="4915076"/>
          </a:xfrm>
        </p:spPr>
      </p:sp>
      <p:sp>
        <p:nvSpPr>
          <p:cNvPr id="5" name="Title 3">
            <a:extLst>
              <a:ext uri="{FF2B5EF4-FFF2-40B4-BE49-F238E27FC236}">
                <a16:creationId xmlns:a16="http://schemas.microsoft.com/office/drawing/2014/main" xmlns="" id="{26AB1092-2999-4446-9E16-54ECC85D6796}"/>
              </a:ext>
            </a:extLst>
          </p:cNvPr>
          <p:cNvSpPr txBox="1">
            <a:spLocks/>
          </p:cNvSpPr>
          <p:nvPr/>
        </p:nvSpPr>
        <p:spPr>
          <a:xfrm>
            <a:off x="1097280" y="758952"/>
            <a:ext cx="10058400" cy="3566160"/>
          </a:xfrm>
          <a:prstGeom prst="rect">
            <a:avLst/>
          </a:prstGeom>
        </p:spPr>
        <p:txBody>
          <a:bodyPr vert="horz" lIns="91440" tIns="0" rIns="91440" bIns="0" rtlCol="0" anchor="ctr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600" b="0" kern="1200" spc="-5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Obrigada</a:t>
            </a:r>
            <a:r>
              <a:rPr lang="en-US" dirty="0" smtClean="0">
                <a:solidFill>
                  <a:schemeClr val="tx1"/>
                </a:solidFill>
              </a:rPr>
              <a:t> pela a </a:t>
            </a:r>
            <a:r>
              <a:rPr lang="en-US" dirty="0" err="1" smtClean="0">
                <a:solidFill>
                  <a:schemeClr val="tx1"/>
                </a:solidFill>
              </a:rPr>
              <a:t>atenção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3301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1097280" y="482138"/>
            <a:ext cx="10058400" cy="1255222"/>
          </a:xfrm>
        </p:spPr>
        <p:txBody>
          <a:bodyPr>
            <a:normAutofit/>
          </a:bodyPr>
          <a:lstStyle/>
          <a:p>
            <a:r>
              <a:rPr lang="pt-PT" dirty="0"/>
              <a:t>Etapa 1</a:t>
            </a:r>
            <a:r>
              <a:rPr lang="en-US" dirty="0"/>
              <a:t/>
            </a:r>
            <a:br>
              <a:rPr lang="en-US" dirty="0"/>
            </a:br>
            <a:r>
              <a:rPr lang="pt-PT" sz="3100" dirty="0"/>
              <a:t>Análise</a:t>
            </a:r>
            <a:r>
              <a:rPr lang="en-US" sz="3100" dirty="0"/>
              <a:t> de </a:t>
            </a:r>
            <a:r>
              <a:rPr lang="pt-PT" sz="3100" dirty="0"/>
              <a:t>Recursos Utilizados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xmlns="" id="{BACAE69C-BA39-468C-9670-8E5CEA97ED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0281068"/>
              </p:ext>
            </p:extLst>
          </p:nvPr>
        </p:nvGraphicFramePr>
        <p:xfrm>
          <a:off x="2045899" y="2095183"/>
          <a:ext cx="8161162" cy="2759604"/>
        </p:xfrm>
        <a:graphic>
          <a:graphicData uri="http://schemas.openxmlformats.org/drawingml/2006/table">
            <a:tbl>
              <a:tblPr>
                <a:tableStyleId>{2A488322-F2BA-4B5B-9748-0D474271808F}</a:tableStyleId>
              </a:tblPr>
              <a:tblGrid>
                <a:gridCol w="1010045">
                  <a:extLst>
                    <a:ext uri="{9D8B030D-6E8A-4147-A177-3AD203B41FA5}">
                      <a16:colId xmlns:a16="http://schemas.microsoft.com/office/drawing/2014/main" xmlns="" val="3914375198"/>
                    </a:ext>
                  </a:extLst>
                </a:gridCol>
                <a:gridCol w="1110150">
                  <a:extLst>
                    <a:ext uri="{9D8B030D-6E8A-4147-A177-3AD203B41FA5}">
                      <a16:colId xmlns:a16="http://schemas.microsoft.com/office/drawing/2014/main" xmlns="" val="2559900723"/>
                    </a:ext>
                  </a:extLst>
                </a:gridCol>
                <a:gridCol w="1165817">
                  <a:extLst>
                    <a:ext uri="{9D8B030D-6E8A-4147-A177-3AD203B41FA5}">
                      <a16:colId xmlns:a16="http://schemas.microsoft.com/office/drawing/2014/main" xmlns="" val="1751239317"/>
                    </a:ext>
                  </a:extLst>
                </a:gridCol>
                <a:gridCol w="1104316">
                  <a:extLst>
                    <a:ext uri="{9D8B030D-6E8A-4147-A177-3AD203B41FA5}">
                      <a16:colId xmlns:a16="http://schemas.microsoft.com/office/drawing/2014/main" xmlns="" val="3010944425"/>
                    </a:ext>
                  </a:extLst>
                </a:gridCol>
                <a:gridCol w="1333259">
                  <a:extLst>
                    <a:ext uri="{9D8B030D-6E8A-4147-A177-3AD203B41FA5}">
                      <a16:colId xmlns:a16="http://schemas.microsoft.com/office/drawing/2014/main" xmlns="" val="2776146504"/>
                    </a:ext>
                  </a:extLst>
                </a:gridCol>
                <a:gridCol w="1104316">
                  <a:extLst>
                    <a:ext uri="{9D8B030D-6E8A-4147-A177-3AD203B41FA5}">
                      <a16:colId xmlns:a16="http://schemas.microsoft.com/office/drawing/2014/main" xmlns="" val="708240147"/>
                    </a:ext>
                  </a:extLst>
                </a:gridCol>
                <a:gridCol w="1333259">
                  <a:extLst>
                    <a:ext uri="{9D8B030D-6E8A-4147-A177-3AD203B41FA5}">
                      <a16:colId xmlns:a16="http://schemas.microsoft.com/office/drawing/2014/main" xmlns="" val="1841805646"/>
                    </a:ext>
                  </a:extLst>
                </a:gridCol>
              </a:tblGrid>
              <a:tr h="459934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Recurso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 smtClean="0">
                          <a:effectLst/>
                        </a:rPr>
                        <a:t>Arquitetura A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Arquitetura B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Arquitetura C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573357584"/>
                  </a:ext>
                </a:extLst>
              </a:tr>
              <a:tr h="459934">
                <a:tc v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Utilização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%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Utilização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%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Utilização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%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380084460"/>
                  </a:ext>
                </a:extLst>
              </a:tr>
              <a:tr h="459934"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FF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31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0,01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64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0,01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59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>
                          <a:effectLst/>
                        </a:rPr>
                        <a:t>0,01</a:t>
                      </a:r>
                      <a:endParaRPr lang="pt-PT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xmlns="" val="3074422463"/>
                  </a:ext>
                </a:extLst>
              </a:tr>
              <a:tr h="459934"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LUT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>
                          <a:effectLst/>
                        </a:rPr>
                        <a:t>59</a:t>
                      </a:r>
                      <a:endParaRPr lang="pt-PT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0,02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67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0,02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27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0,01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xmlns="" val="1838993418"/>
                  </a:ext>
                </a:extLst>
              </a:tr>
              <a:tr h="459934"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I/O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>
                          <a:effectLst/>
                        </a:rPr>
                        <a:t>38</a:t>
                      </a:r>
                      <a:endParaRPr lang="pt-PT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>
                          <a:effectLst/>
                        </a:rPr>
                        <a:t>5,43</a:t>
                      </a:r>
                      <a:endParaRPr lang="pt-PT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70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10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103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14,71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xmlns="" val="3199640302"/>
                  </a:ext>
                </a:extLst>
              </a:tr>
              <a:tr h="459934"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GT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0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>
                          <a:effectLst/>
                        </a:rPr>
                        <a:t>0</a:t>
                      </a:r>
                      <a:endParaRPr lang="pt-PT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0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0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0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0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xmlns="" val="3848637501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C8DAEAE5-90D1-477F-9E67-00958A800868}"/>
              </a:ext>
            </a:extLst>
          </p:cNvPr>
          <p:cNvSpPr txBox="1"/>
          <p:nvPr/>
        </p:nvSpPr>
        <p:spPr>
          <a:xfrm>
            <a:off x="2045899" y="4955345"/>
            <a:ext cx="234692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b="1" dirty="0"/>
              <a:t>FF</a:t>
            </a:r>
            <a:r>
              <a:rPr lang="pt-PT" dirty="0"/>
              <a:t>: </a:t>
            </a:r>
            <a:r>
              <a:rPr lang="pt-PT" i="1" dirty="0"/>
              <a:t>Flip-Flops </a:t>
            </a:r>
            <a:endParaRPr lang="pt-PT" dirty="0"/>
          </a:p>
          <a:p>
            <a:r>
              <a:rPr lang="pt-PT" b="1" dirty="0" smtClean="0"/>
              <a:t>LUT</a:t>
            </a:r>
            <a:r>
              <a:rPr lang="pt-PT" dirty="0" smtClean="0"/>
              <a:t> </a:t>
            </a:r>
            <a:r>
              <a:rPr lang="pt-PT" dirty="0"/>
              <a:t>: </a:t>
            </a:r>
            <a:r>
              <a:rPr lang="pt-PT" i="1" dirty="0"/>
              <a:t>LookUp Tables</a:t>
            </a:r>
          </a:p>
          <a:p>
            <a:r>
              <a:rPr lang="pt-PT" b="1" dirty="0"/>
              <a:t>I/O</a:t>
            </a:r>
            <a:r>
              <a:rPr lang="pt-PT" i="1" dirty="0"/>
              <a:t>: Inputs/Outputs</a:t>
            </a:r>
          </a:p>
          <a:p>
            <a:r>
              <a:rPr lang="pt-PT" b="1" dirty="0"/>
              <a:t>GT:</a:t>
            </a:r>
            <a:r>
              <a:rPr lang="pt-PT" dirty="0"/>
              <a:t> </a:t>
            </a:r>
            <a:r>
              <a:rPr lang="pt-PT" i="1" dirty="0"/>
              <a:t>Gigabit Transceiver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53476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2335" y="1747778"/>
            <a:ext cx="7708737" cy="4496764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pt-PT" dirty="0"/>
              <a:t>Etapa 2 – Arquitetura D</a:t>
            </a:r>
            <a:r>
              <a:rPr lang="am-ET" dirty="0">
                <a:cs typeface="Calibri" panose="020F0502020204030204" pitchFamily="34" charset="0"/>
              </a:rPr>
              <a:t/>
            </a:r>
            <a:br>
              <a:rPr lang="am-ET" dirty="0">
                <a:cs typeface="Calibri" panose="020F0502020204030204" pitchFamily="34" charset="0"/>
              </a:rPr>
            </a:br>
            <a:r>
              <a:rPr lang="pt-PT" sz="2800" dirty="0"/>
              <a:t>Transmissão de uma barra de cores gerada na FPGA em série</a:t>
            </a:r>
            <a:endParaRPr lang="en-US" sz="280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26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C8DAEAE5-90D1-477F-9E67-00958A800868}"/>
              </a:ext>
            </a:extLst>
          </p:cNvPr>
          <p:cNvSpPr txBox="1"/>
          <p:nvPr/>
        </p:nvSpPr>
        <p:spPr>
          <a:xfrm>
            <a:off x="206030" y="101937"/>
            <a:ext cx="3714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b="1" dirty="0" smtClean="0"/>
              <a:t>Diagrama de Blocos </a:t>
            </a:r>
            <a:r>
              <a:rPr lang="pt-PT" b="1" smtClean="0"/>
              <a:t>da Arquitetura D</a:t>
            </a:r>
            <a:endParaRPr lang="pt-PT" i="1" dirty="0"/>
          </a:p>
        </p:txBody>
      </p:sp>
    </p:spTree>
    <p:extLst>
      <p:ext uri="{BB962C8B-B14F-4D97-AF65-F5344CB8AC3E}">
        <p14:creationId xmlns:p14="http://schemas.microsoft.com/office/powerpoint/2010/main" val="9967851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pt-PT" dirty="0"/>
              <a:t>Etapa 2 – Arquitetura D</a:t>
            </a:r>
            <a:r>
              <a:rPr lang="am-ET" dirty="0">
                <a:cs typeface="Calibri" panose="020F0502020204030204" pitchFamily="34" charset="0"/>
              </a:rPr>
              <a:t/>
            </a:r>
            <a:br>
              <a:rPr lang="am-ET" dirty="0">
                <a:cs typeface="Calibri" panose="020F0502020204030204" pitchFamily="34" charset="0"/>
              </a:rPr>
            </a:br>
            <a:r>
              <a:rPr lang="pt-PT" sz="2800" dirty="0"/>
              <a:t>Transmissão de uma barra de cores gerada na FPGA em série</a:t>
            </a:r>
            <a:endParaRPr lang="en-US" sz="280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27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C8DAEAE5-90D1-477F-9E67-00958A800868}"/>
              </a:ext>
            </a:extLst>
          </p:cNvPr>
          <p:cNvSpPr txBox="1"/>
          <p:nvPr/>
        </p:nvSpPr>
        <p:spPr>
          <a:xfrm>
            <a:off x="206030" y="101937"/>
            <a:ext cx="4923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b="1" dirty="0" smtClean="0"/>
              <a:t>Diagrama de Blocos da Arquitetura D simplificado</a:t>
            </a:r>
            <a:endParaRPr lang="pt-PT" i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641" y="1895955"/>
            <a:ext cx="7679678" cy="4405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7001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pt-PT" dirty="0"/>
              <a:t>Etapa 2 – Arquitetura E</a:t>
            </a:r>
            <a:r>
              <a:rPr lang="am-ET" dirty="0">
                <a:cs typeface="Calibri" panose="020F0502020204030204" pitchFamily="34" charset="0"/>
              </a:rPr>
              <a:t/>
            </a:r>
            <a:br>
              <a:rPr lang="am-ET" dirty="0">
                <a:cs typeface="Calibri" panose="020F0502020204030204" pitchFamily="34" charset="0"/>
              </a:rPr>
            </a:br>
            <a:r>
              <a:rPr lang="pt-PT" sz="2800" dirty="0"/>
              <a:t>Transmissão de uma barra de cores gerada na FPGA em série</a:t>
            </a:r>
            <a:endParaRPr lang="en-US" sz="280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28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C8DAEAE5-90D1-477F-9E67-00958A800868}"/>
              </a:ext>
            </a:extLst>
          </p:cNvPr>
          <p:cNvSpPr txBox="1"/>
          <p:nvPr/>
        </p:nvSpPr>
        <p:spPr>
          <a:xfrm>
            <a:off x="206030" y="101937"/>
            <a:ext cx="36840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b="1" dirty="0" smtClean="0"/>
              <a:t>Diagrama de Blocos da Arquitetura E</a:t>
            </a:r>
            <a:endParaRPr lang="pt-PT" i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0489" y="1737360"/>
            <a:ext cx="7111982" cy="4431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6667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Introdução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Análise</a:t>
            </a:r>
            <a:r>
              <a:rPr lang="en-US" dirty="0"/>
              <a:t> </a:t>
            </a:r>
            <a:r>
              <a:rPr lang="pt-PT" dirty="0"/>
              <a:t>introdutória</a:t>
            </a:r>
            <a:r>
              <a:rPr lang="en-US" dirty="0"/>
              <a:t> e </a:t>
            </a:r>
            <a:r>
              <a:rPr lang="en-US" dirty="0" err="1"/>
              <a:t>Equipamento</a:t>
            </a:r>
            <a:r>
              <a:rPr lang="en-US" dirty="0"/>
              <a:t> </a:t>
            </a:r>
            <a:r>
              <a:rPr lang="en-US" dirty="0" err="1"/>
              <a:t>usado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5566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pt-PT" dirty="0"/>
              <a:t>Etapa 2 – Arquitetura E</a:t>
            </a:r>
            <a:r>
              <a:rPr lang="am-ET" dirty="0">
                <a:cs typeface="Calibri" panose="020F0502020204030204" pitchFamily="34" charset="0"/>
              </a:rPr>
              <a:t/>
            </a:r>
            <a:br>
              <a:rPr lang="am-ET" dirty="0">
                <a:cs typeface="Calibri" panose="020F0502020204030204" pitchFamily="34" charset="0"/>
              </a:rPr>
            </a:br>
            <a:r>
              <a:rPr lang="pt-PT" sz="2800" dirty="0"/>
              <a:t>Transmissão de uma barra de cores gerada na FPGA em série</a:t>
            </a:r>
            <a:endParaRPr lang="en-US" sz="280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29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C8DAEAE5-90D1-477F-9E67-00958A800868}"/>
              </a:ext>
            </a:extLst>
          </p:cNvPr>
          <p:cNvSpPr txBox="1"/>
          <p:nvPr/>
        </p:nvSpPr>
        <p:spPr>
          <a:xfrm>
            <a:off x="206030" y="101937"/>
            <a:ext cx="48899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b="1" dirty="0" smtClean="0"/>
              <a:t>Diagrama de Blocos da Arquitetura E simplificado</a:t>
            </a:r>
            <a:endParaRPr lang="pt-PT" i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2627" y="1737360"/>
            <a:ext cx="7167705" cy="4466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6750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pt-PT" dirty="0"/>
              <a:t>Etapa 2 – Arquitetura E</a:t>
            </a:r>
            <a:r>
              <a:rPr lang="am-ET" dirty="0">
                <a:cs typeface="Calibri" panose="020F0502020204030204" pitchFamily="34" charset="0"/>
              </a:rPr>
              <a:t/>
            </a:r>
            <a:br>
              <a:rPr lang="am-ET" dirty="0">
                <a:cs typeface="Calibri" panose="020F0502020204030204" pitchFamily="34" charset="0"/>
              </a:rPr>
            </a:br>
            <a:r>
              <a:rPr lang="pt-PT" sz="2800" dirty="0"/>
              <a:t>Transmissão de uma barra de cores gerada na FPGA em série</a:t>
            </a:r>
            <a:endParaRPr lang="en-US" sz="280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30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C8DAEAE5-90D1-477F-9E67-00958A800868}"/>
              </a:ext>
            </a:extLst>
          </p:cNvPr>
          <p:cNvSpPr txBox="1"/>
          <p:nvPr/>
        </p:nvSpPr>
        <p:spPr>
          <a:xfrm>
            <a:off x="206030" y="101937"/>
            <a:ext cx="5425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b="1" dirty="0" smtClean="0"/>
              <a:t>Gráfico retirado da análise dos dados internos da FPGA</a:t>
            </a:r>
            <a:endParaRPr lang="pt-PT" i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395" y="2303989"/>
            <a:ext cx="10958786" cy="2626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2409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pt-PT" dirty="0"/>
              <a:t>Etapa 2 – Arquitetura E</a:t>
            </a:r>
            <a:r>
              <a:rPr lang="am-ET" dirty="0">
                <a:cs typeface="Calibri" panose="020F0502020204030204" pitchFamily="34" charset="0"/>
              </a:rPr>
              <a:t/>
            </a:r>
            <a:br>
              <a:rPr lang="am-ET" dirty="0">
                <a:cs typeface="Calibri" panose="020F0502020204030204" pitchFamily="34" charset="0"/>
              </a:rPr>
            </a:br>
            <a:r>
              <a:rPr lang="pt-PT" sz="2800" dirty="0"/>
              <a:t>Transmissão de uma barra de cores gerada na FPGA em série</a:t>
            </a:r>
            <a:endParaRPr lang="en-US" sz="280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31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C8DAEAE5-90D1-477F-9E67-00958A800868}"/>
              </a:ext>
            </a:extLst>
          </p:cNvPr>
          <p:cNvSpPr txBox="1"/>
          <p:nvPr/>
        </p:nvSpPr>
        <p:spPr>
          <a:xfrm>
            <a:off x="206030" y="101937"/>
            <a:ext cx="4170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b="1" dirty="0" smtClean="0"/>
              <a:t>Diferentes domínios de relógio no projeto</a:t>
            </a:r>
            <a:endParaRPr lang="pt-PT" i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5391" y="2013995"/>
            <a:ext cx="9578669" cy="3730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8606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849854"/>
            <a:ext cx="10058400" cy="887506"/>
          </a:xfrm>
        </p:spPr>
        <p:txBody>
          <a:bodyPr/>
          <a:lstStyle/>
          <a:p>
            <a:r>
              <a:rPr lang="en-US" dirty="0"/>
              <a:t>Introdução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1097280" y="1737360"/>
            <a:ext cx="10058400" cy="4733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800" dirty="0"/>
          </a:p>
        </p:txBody>
      </p:sp>
      <p:sp>
        <p:nvSpPr>
          <p:cNvPr id="4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003657"/>
            <a:ext cx="4855010" cy="414079"/>
          </a:xfrm>
        </p:spPr>
        <p:txBody>
          <a:bodyPr>
            <a:noAutofit/>
          </a:bodyPr>
          <a:lstStyle/>
          <a:p>
            <a:r>
              <a:rPr lang="pt-PT" b="1" dirty="0"/>
              <a:t>Necessidade de ligações de alta </a:t>
            </a:r>
            <a:r>
              <a:rPr lang="pt-PT" b="1" dirty="0" smtClean="0"/>
              <a:t>velocidade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9033" y="1923917"/>
            <a:ext cx="2856130" cy="189664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4787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849854"/>
            <a:ext cx="10058400" cy="887506"/>
          </a:xfrm>
        </p:spPr>
        <p:txBody>
          <a:bodyPr/>
          <a:lstStyle/>
          <a:p>
            <a:r>
              <a:rPr lang="en-US" dirty="0"/>
              <a:t>Introdução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1097280" y="1737360"/>
            <a:ext cx="10058400" cy="4733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PT" sz="2800" dirty="0" smtClean="0"/>
              <a:t>Equipamento Usado </a:t>
            </a:r>
            <a:endParaRPr lang="pt-PT" sz="28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F11313A8-EA78-4281-A20E-BFA14F791CEC}"/>
              </a:ext>
            </a:extLst>
          </p:cNvPr>
          <p:cNvSpPr txBox="1"/>
          <p:nvPr/>
        </p:nvSpPr>
        <p:spPr>
          <a:xfrm>
            <a:off x="2759253" y="5914292"/>
            <a:ext cx="22313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2400" dirty="0" smtClean="0"/>
              <a:t>Conectores FMC</a:t>
            </a:r>
            <a:endParaRPr lang="pt-PT" sz="24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EC331326-AED4-44F0-AD0C-8ACB89D0D2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" y="2210697"/>
            <a:ext cx="5498412" cy="368254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C1E12B70-17E9-4CD6-A7D2-FDB20F44DE5D}"/>
              </a:ext>
            </a:extLst>
          </p:cNvPr>
          <p:cNvSpPr/>
          <p:nvPr/>
        </p:nvSpPr>
        <p:spPr>
          <a:xfrm>
            <a:off x="2464127" y="5483468"/>
            <a:ext cx="2764715" cy="505610"/>
          </a:xfrm>
          <a:prstGeom prst="rect">
            <a:avLst/>
          </a:prstGeom>
          <a:noFill/>
          <a:ln w="1905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4C45B631-1ED7-49F8-A48D-800AB96182EC}"/>
              </a:ext>
            </a:extLst>
          </p:cNvPr>
          <p:cNvSpPr txBox="1"/>
          <p:nvPr/>
        </p:nvSpPr>
        <p:spPr>
          <a:xfrm>
            <a:off x="2621677" y="2940034"/>
            <a:ext cx="2506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2400" smtClean="0">
                <a:solidFill>
                  <a:schemeClr val="bg1"/>
                </a:solidFill>
              </a:rPr>
              <a:t>Transcetores </a:t>
            </a:r>
            <a:r>
              <a:rPr lang="pt-PT" sz="2400" dirty="0" smtClean="0">
                <a:solidFill>
                  <a:schemeClr val="bg1"/>
                </a:solidFill>
              </a:rPr>
              <a:t>GTX</a:t>
            </a:r>
            <a:endParaRPr lang="pt-PT" sz="2400" dirty="0">
              <a:solidFill>
                <a:schemeClr val="bg1"/>
              </a:solidFill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xmlns="" id="{AD6F7E35-0031-457F-9D45-A53C85D2B6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4714" y="1828799"/>
            <a:ext cx="4368959" cy="222247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xmlns="" id="{49D7787A-9032-4119-A288-12754EF2E76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3804" y="4051271"/>
            <a:ext cx="4339870" cy="2221938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1661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Objetivos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5209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849854"/>
            <a:ext cx="10058400" cy="887506"/>
          </a:xfrm>
        </p:spPr>
        <p:txBody>
          <a:bodyPr/>
          <a:lstStyle/>
          <a:p>
            <a:r>
              <a:rPr lang="pt-PT" dirty="0"/>
              <a:t>Objetivos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1097280" y="1737360"/>
            <a:ext cx="10058400" cy="4733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PT" sz="2800" dirty="0"/>
              <a:t>Diagrama Geral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72977" y="5026032"/>
            <a:ext cx="3227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/>
              <a:t>1</a:t>
            </a:r>
          </a:p>
        </p:txBody>
      </p:sp>
      <p:sp>
        <p:nvSpPr>
          <p:cNvPr id="9" name="Oval 8"/>
          <p:cNvSpPr/>
          <p:nvPr/>
        </p:nvSpPr>
        <p:spPr>
          <a:xfrm>
            <a:off x="4546084" y="5013346"/>
            <a:ext cx="376517" cy="398033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0" name="TextBox 9"/>
          <p:cNvSpPr txBox="1"/>
          <p:nvPr/>
        </p:nvSpPr>
        <p:spPr>
          <a:xfrm>
            <a:off x="5276096" y="3690800"/>
            <a:ext cx="3227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/>
              <a:t>2</a:t>
            </a:r>
          </a:p>
        </p:txBody>
      </p:sp>
      <p:sp>
        <p:nvSpPr>
          <p:cNvPr id="11" name="Oval 10"/>
          <p:cNvSpPr/>
          <p:nvPr/>
        </p:nvSpPr>
        <p:spPr>
          <a:xfrm>
            <a:off x="5249203" y="3678114"/>
            <a:ext cx="376517" cy="398033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2" name="TextBox 11"/>
          <p:cNvSpPr txBox="1"/>
          <p:nvPr/>
        </p:nvSpPr>
        <p:spPr>
          <a:xfrm>
            <a:off x="6675405" y="3690800"/>
            <a:ext cx="3227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/>
              <a:t>3</a:t>
            </a:r>
          </a:p>
        </p:txBody>
      </p:sp>
      <p:sp>
        <p:nvSpPr>
          <p:cNvPr id="13" name="Oval 12"/>
          <p:cNvSpPr/>
          <p:nvPr/>
        </p:nvSpPr>
        <p:spPr>
          <a:xfrm>
            <a:off x="6648512" y="3678114"/>
            <a:ext cx="376517" cy="398033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4" name="TextBox 13"/>
          <p:cNvSpPr txBox="1"/>
          <p:nvPr/>
        </p:nvSpPr>
        <p:spPr>
          <a:xfrm>
            <a:off x="7331764" y="5026032"/>
            <a:ext cx="3227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/>
              <a:t>4</a:t>
            </a:r>
          </a:p>
        </p:txBody>
      </p:sp>
      <p:sp>
        <p:nvSpPr>
          <p:cNvPr id="15" name="Oval 14"/>
          <p:cNvSpPr/>
          <p:nvPr/>
        </p:nvSpPr>
        <p:spPr>
          <a:xfrm>
            <a:off x="7304871" y="5013346"/>
            <a:ext cx="376517" cy="398033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9538" y="1974943"/>
            <a:ext cx="10013883" cy="42024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5403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849854"/>
            <a:ext cx="10058400" cy="887506"/>
          </a:xfrm>
        </p:spPr>
        <p:txBody>
          <a:bodyPr/>
          <a:lstStyle/>
          <a:p>
            <a:r>
              <a:rPr lang="en-US" dirty="0" err="1"/>
              <a:t>Objetivos</a:t>
            </a:r>
            <a:endParaRPr lang="en-US" dirty="0"/>
          </a:p>
        </p:txBody>
      </p:sp>
      <p:graphicFrame>
        <p:nvGraphicFramePr>
          <p:cNvPr id="4" name="Content Placeholder 4" descr="Converging radial diagram showing relationship of 3 steps pointing towards a central goal"/>
          <p:cNvGraphicFramePr>
            <a:graphicFrameLocks noGrp="1"/>
          </p:cNvGraphicFramePr>
          <p:nvPr>
            <p:ph sz="half" idx="4294967295"/>
            <p:extLst>
              <p:ext uri="{D42A27DB-BD31-4B8C-83A1-F6EECF244321}">
                <p14:modId xmlns:p14="http://schemas.microsoft.com/office/powerpoint/2010/main" val="1420944586"/>
              </p:ext>
            </p:extLst>
          </p:nvPr>
        </p:nvGraphicFramePr>
        <p:xfrm>
          <a:off x="3227115" y="1737360"/>
          <a:ext cx="5798729" cy="44936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5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849854"/>
            <a:ext cx="10058400" cy="887506"/>
          </a:xfrm>
        </p:spPr>
        <p:txBody>
          <a:bodyPr/>
          <a:lstStyle/>
          <a:p>
            <a:r>
              <a:rPr lang="en-US" dirty="0" err="1"/>
              <a:t>Objetivos</a:t>
            </a:r>
            <a:endParaRPr lang="en-US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1091738" y="1758310"/>
            <a:ext cx="10058400" cy="4733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1ª Etapa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2210697"/>
            <a:ext cx="10052858" cy="3330766"/>
          </a:xfrm>
          <a:prstGeom prst="rect">
            <a:avLst/>
          </a:prstGeom>
        </p:spPr>
      </p:pic>
      <p:sp>
        <p:nvSpPr>
          <p:cNvPr id="8" name="Content Placeholder 3">
            <a:extLst>
              <a:ext uri="{FF2B5EF4-FFF2-40B4-BE49-F238E27FC236}">
                <a16:creationId xmlns:a16="http://schemas.microsoft.com/office/drawing/2014/main" xmlns="" id="{DCD8F4F9-BDCC-41AB-81E3-FE0417DFF10F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1091737" y="5771163"/>
            <a:ext cx="10242009" cy="445374"/>
          </a:xfrm>
          <a:prstGeom prst="rect">
            <a:avLst/>
          </a:prstGeom>
        </p:spPr>
        <p:txBody>
          <a:bodyPr>
            <a:noAutofit/>
          </a:bodyPr>
          <a:lstStyle/>
          <a:p>
            <a:pPr lvl="1"/>
            <a:r>
              <a:rPr lang="pt-PT" sz="2000" dirty="0" smtClean="0"/>
              <a:t>Desenvolver diferentes arquiteturas de forma a obter comunicação direta entr</a:t>
            </a:r>
            <a:r>
              <a:rPr lang="pt-PT" sz="2000" dirty="0" smtClean="0"/>
              <a:t>e placas HMDI</a:t>
            </a:r>
            <a:endParaRPr lang="pt-PT" sz="200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9099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02006FA4-1611-4B07-AF7F-85CF6D20EB3E}"/>
    </a:ext>
  </a:extLst>
</a:theme>
</file>

<file path=ppt/theme/theme2.xml><?xml version="1.0" encoding="utf-8"?>
<a:theme xmlns:a="http://schemas.openxmlformats.org/drawingml/2006/main" name="Office Theme">
  <a:themeElements>
    <a:clrScheme name="BrushedMetal">
      <a:dk1>
        <a:sysClr val="windowText" lastClr="000000"/>
      </a:dk1>
      <a:lt1>
        <a:sysClr val="window" lastClr="FFFFFF"/>
      </a:lt1>
      <a:dk2>
        <a:srgbClr val="2F333A"/>
      </a:dk2>
      <a:lt2>
        <a:srgbClr val="E4F9F9"/>
      </a:lt2>
      <a:accent1>
        <a:srgbClr val="07CB98"/>
      </a:accent1>
      <a:accent2>
        <a:srgbClr val="5A90D1"/>
      </a:accent2>
      <a:accent3>
        <a:srgbClr val="E6AD1E"/>
      </a:accent3>
      <a:accent4>
        <a:srgbClr val="EA6312"/>
      </a:accent4>
      <a:accent5>
        <a:srgbClr val="8253A9"/>
      </a:accent5>
      <a:accent6>
        <a:srgbClr val="CB274A"/>
      </a:accent6>
      <a:hlink>
        <a:srgbClr val="5A90D1"/>
      </a:hlink>
      <a:folHlink>
        <a:srgbClr val="969696"/>
      </a:folHlink>
    </a:clrScheme>
    <a:fontScheme name="Georgia">
      <a:majorFont>
        <a:latin typeface="Georg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BrushedMetal">
      <a:dk1>
        <a:sysClr val="windowText" lastClr="000000"/>
      </a:dk1>
      <a:lt1>
        <a:sysClr val="window" lastClr="FFFFFF"/>
      </a:lt1>
      <a:dk2>
        <a:srgbClr val="2F333A"/>
      </a:dk2>
      <a:lt2>
        <a:srgbClr val="E4F9F9"/>
      </a:lt2>
      <a:accent1>
        <a:srgbClr val="07CB98"/>
      </a:accent1>
      <a:accent2>
        <a:srgbClr val="5A90D1"/>
      </a:accent2>
      <a:accent3>
        <a:srgbClr val="E6AD1E"/>
      </a:accent3>
      <a:accent4>
        <a:srgbClr val="EA6312"/>
      </a:accent4>
      <a:accent5>
        <a:srgbClr val="8253A9"/>
      </a:accent5>
      <a:accent6>
        <a:srgbClr val="CB274A"/>
      </a:accent6>
      <a:hlink>
        <a:srgbClr val="5A90D1"/>
      </a:hlink>
      <a:folHlink>
        <a:srgbClr val="969696"/>
      </a:folHlink>
    </a:clrScheme>
    <a:fontScheme name="Georgia">
      <a:majorFont>
        <a:latin typeface="Georg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Props1.xml><?xml version="1.0" encoding="utf-8"?>
<ds:datastoreItem xmlns:ds="http://schemas.openxmlformats.org/officeDocument/2006/customXml" ds:itemID="{2961EA76-1630-4788-A629-8FDAFC92057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1C05A15-2C36-4B2C-9ED7-7313D59409A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5A16170-AED4-43FB-90C7-1F1653EBFACC}">
  <ds:schemaRefs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a4f35948-e619-41b3-aa29-22878b09cfd2"/>
    <ds:schemaRef ds:uri="http://schemas.microsoft.com/office/infopath/2007/PartnerControls"/>
    <ds:schemaRef ds:uri="40262f94-9f35-4ac3-9a90-690165a166b7"/>
    <ds:schemaRef ds:uri="http://purl.org/dc/terms/"/>
    <ds:schemaRef ds:uri="http://schemas.microsoft.com/office/2006/metadata/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2476</TotalTime>
  <Words>1534</Words>
  <Application>Microsoft Macintosh PowerPoint</Application>
  <PresentationFormat>Widescreen</PresentationFormat>
  <Paragraphs>379</Paragraphs>
  <Slides>32</Slides>
  <Notes>18</Notes>
  <HiddenSlides>7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40" baseType="lpstr">
      <vt:lpstr>Calibri</vt:lpstr>
      <vt:lpstr>Calibri Light</vt:lpstr>
      <vt:lpstr>Georgia</vt:lpstr>
      <vt:lpstr>inherit</vt:lpstr>
      <vt:lpstr>Nyala</vt:lpstr>
      <vt:lpstr>Wingdings</vt:lpstr>
      <vt:lpstr>Arial</vt:lpstr>
      <vt:lpstr>Retrospect</vt:lpstr>
      <vt:lpstr>Implementação em FPGA de um conversor HDMI para transmissão em série de alta velocidade  Ana Marisa Oliveira Barbosa   Orientador: João Paulo de Castro Canas Ferreira Co-orientador: Henrique Manuel de Castro Faria Salgado Supervisor Externo: Luís Manuel de Sousa Pessoa</vt:lpstr>
      <vt:lpstr>Conteúdo</vt:lpstr>
      <vt:lpstr>Introdução</vt:lpstr>
      <vt:lpstr>Introdução</vt:lpstr>
      <vt:lpstr>Introdução</vt:lpstr>
      <vt:lpstr>Objetivos</vt:lpstr>
      <vt:lpstr>Objetivos</vt:lpstr>
      <vt:lpstr>Objetivos</vt:lpstr>
      <vt:lpstr>Objetivos</vt:lpstr>
      <vt:lpstr>Objetivos</vt:lpstr>
      <vt:lpstr>Desenvolvimento e Resultados</vt:lpstr>
      <vt:lpstr>Etapa 1 – Arquitetura A Transmissão de uma imagem gerada na FPGA</vt:lpstr>
      <vt:lpstr>Etapa 1 – Arquitetura A Transmissão de uma imagem gerada na FPGA</vt:lpstr>
      <vt:lpstr>Etapa 1 – Arquitetura B Transmissão de imagem entre dispositivos HDMI</vt:lpstr>
      <vt:lpstr>Etapa 1 – Arquitetura B Transmissão de imagem entre dispositivos HDMI</vt:lpstr>
      <vt:lpstr>Etapa 1 – Arquitetura C Transmissão de imagem e som entre dispositivos HDMI</vt:lpstr>
      <vt:lpstr>Etapa 2 – Arquitetura D Transmissão de uma barra de cores gerada na FPGA em série</vt:lpstr>
      <vt:lpstr>Etapa 2 – Arquitetura D Transmissão de uma barra de cores gerada na FPGA em série</vt:lpstr>
      <vt:lpstr>Etapa 2 – Arquitetura D Transmissão de uma barra de cores gerada na FPGA em série</vt:lpstr>
      <vt:lpstr>Etapa 2 – Arquitetura E Transmissão de imagem em série entre dispositivos HDMI</vt:lpstr>
      <vt:lpstr>Etapa 2 – Arquitetura E Transmissão de imagem em série entre dispositivos HDMI</vt:lpstr>
      <vt:lpstr>Etapa 1/2 Análise de Recursos Utilizados</vt:lpstr>
      <vt:lpstr>Conclusões</vt:lpstr>
      <vt:lpstr>Main Conclusion and Future Work</vt:lpstr>
      <vt:lpstr>Alguma questão ?</vt:lpstr>
      <vt:lpstr>Etapa 1 Análise de Recursos Utilizados</vt:lpstr>
      <vt:lpstr>Etapa 2 – Arquitetura D Transmissão de uma barra de cores gerada na FPGA em série</vt:lpstr>
      <vt:lpstr>Etapa 2 – Arquitetura D Transmissão de uma barra de cores gerada na FPGA em série</vt:lpstr>
      <vt:lpstr>Etapa 2 – Arquitetura E Transmissão de uma barra de cores gerada na FPGA em série</vt:lpstr>
      <vt:lpstr>Etapa 2 – Arquitetura E Transmissão de uma barra de cores gerada na FPGA em série</vt:lpstr>
      <vt:lpstr>Etapa 2 – Arquitetura E Transmissão de uma barra de cores gerada na FPGA em série</vt:lpstr>
      <vt:lpstr>Etapa 2 – Arquitetura E Transmissão de uma barra de cores gerada na FPGA em série</vt:lpstr>
    </vt:vector>
  </TitlesOfParts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FPGA implementation of an HDMI converter for serial speed transmission</dc:title>
  <dc:creator>Marisa Oliveira</dc:creator>
  <cp:lastModifiedBy>Marisa Oliveira</cp:lastModifiedBy>
  <cp:revision>105</cp:revision>
  <dcterms:created xsi:type="dcterms:W3CDTF">2017-06-16T22:20:09Z</dcterms:created>
  <dcterms:modified xsi:type="dcterms:W3CDTF">2017-06-29T16:27:02Z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